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7556500" cy="10693400"/>
  <p:notesSz cx="6858000" cy="9144000"/>
  <p:embeddedFontLst>
    <p:embeddedFont>
      <p:font typeface="TDTD가온" panose="020B0600000101010101" charset="-127"/>
      <p:regular r:id="rId10"/>
    </p:embeddedFont>
    <p:embeddedFont>
      <p:font typeface="TDTD구름고딕" panose="020B0600000101010101" charset="-127"/>
      <p:regular r:id="rId11"/>
    </p:embeddedFont>
    <p:embeddedFont>
      <p:font typeface="TDTD봄꽃" panose="020B0600000101010101" charset="-127"/>
      <p:regular r:id="rId12"/>
    </p:embeddedFont>
    <p:embeddedFont>
      <p:font typeface="TDTD심플" panose="020B0600000101010101" charset="-127"/>
      <p:regular r:id="rId13"/>
    </p:embeddedFont>
    <p:embeddedFont>
      <p:font typeface="TDTD아름다워" panose="020B0600000101010101" charset="-127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7D5FF">
                <a:alpha val="100000"/>
              </a:srgbClr>
            </a:gs>
            <a:gs pos="50000">
              <a:srgbClr val="DCCCFC">
                <a:alpha val="100000"/>
              </a:srgbClr>
            </a:gs>
            <a:gs pos="100000">
              <a:srgbClr val="F2F2F2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48779" y="3790772"/>
            <a:ext cx="2262442" cy="41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독서 활동지</a:t>
            </a:r>
          </a:p>
        </p:txBody>
      </p:sp>
      <p:sp>
        <p:nvSpPr>
          <p:cNvPr id="3" name="Freeform 3"/>
          <p:cNvSpPr/>
          <p:nvPr/>
        </p:nvSpPr>
        <p:spPr>
          <a:xfrm rot="1065260">
            <a:off x="156254" y="2553399"/>
            <a:ext cx="7148441" cy="6862503"/>
          </a:xfrm>
          <a:custGeom>
            <a:avLst/>
            <a:gdLst/>
            <a:ahLst/>
            <a:cxnLst/>
            <a:rect l="l" t="t" r="r" b="b"/>
            <a:pathLst>
              <a:path w="7148441" h="6862503">
                <a:moveTo>
                  <a:pt x="0" y="0"/>
                </a:moveTo>
                <a:lnTo>
                  <a:pt x="7148441" y="0"/>
                </a:lnTo>
                <a:lnTo>
                  <a:pt x="7148441" y="6862503"/>
                </a:lnTo>
                <a:lnTo>
                  <a:pt x="0" y="68625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4" name="TextBox 4"/>
          <p:cNvSpPr txBox="1"/>
          <p:nvPr/>
        </p:nvSpPr>
        <p:spPr>
          <a:xfrm>
            <a:off x="1566983" y="7375771"/>
            <a:ext cx="770175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  <a:spcBef>
                <a:spcPct val="0"/>
              </a:spcBef>
            </a:pPr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1647437" y="7065468"/>
            <a:ext cx="2083037" cy="1674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글            위해준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그림        모차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펴낸곳    ㈜우리학교 </a:t>
            </a:r>
          </a:p>
          <a:p>
            <a:pPr algn="l">
              <a:lnSpc>
                <a:spcPts val="1679"/>
              </a:lnSpc>
            </a:pPr>
            <a:endParaRPr lang="en-US" sz="1199">
              <a:solidFill>
                <a:srgbClr val="460073"/>
              </a:solidFill>
              <a:latin typeface="TDTD구름고딕"/>
              <a:ea typeface="TDTD구름고딕"/>
              <a:cs typeface="TDTD구름고딕"/>
              <a:sym typeface="TDTD구름고딕"/>
            </a:endParaRP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쪽수        192쪽  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판형        145*210mm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가격        15,000원 </a:t>
            </a:r>
          </a:p>
          <a:p>
            <a:pPr algn="l">
              <a:lnSpc>
                <a:spcPts val="1679"/>
              </a:lnSpc>
              <a:spcBef>
                <a:spcPct val="0"/>
              </a:spcBef>
            </a:pPr>
            <a:endParaRPr lang="en-US" sz="1199">
              <a:solidFill>
                <a:srgbClr val="460073"/>
              </a:solidFill>
              <a:latin typeface="TDTD구름고딕"/>
              <a:ea typeface="TDTD구름고딕"/>
              <a:cs typeface="TDTD구름고딕"/>
              <a:sym typeface="TDTD구름고딕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210518" y="8739980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5" y="0"/>
                </a:lnTo>
                <a:lnTo>
                  <a:pt x="3066815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7" name="Freeform 7"/>
          <p:cNvSpPr/>
          <p:nvPr/>
        </p:nvSpPr>
        <p:spPr>
          <a:xfrm>
            <a:off x="3191067" y="9936000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8" name="Freeform 8"/>
          <p:cNvSpPr/>
          <p:nvPr/>
        </p:nvSpPr>
        <p:spPr>
          <a:xfrm>
            <a:off x="2474867" y="2951199"/>
            <a:ext cx="2511216" cy="3991871"/>
          </a:xfrm>
          <a:custGeom>
            <a:avLst/>
            <a:gdLst/>
            <a:ahLst/>
            <a:cxnLst/>
            <a:rect l="l" t="t" r="r" b="b"/>
            <a:pathLst>
              <a:path w="2511216" h="3991871">
                <a:moveTo>
                  <a:pt x="0" y="0"/>
                </a:moveTo>
                <a:lnTo>
                  <a:pt x="2511216" y="0"/>
                </a:lnTo>
                <a:lnTo>
                  <a:pt x="2511216" y="3991870"/>
                </a:lnTo>
                <a:lnTo>
                  <a:pt x="0" y="399187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5881" t="-7813" r="-32661" b="-665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210518" y="399483"/>
            <a:ext cx="2638438" cy="3005340"/>
          </a:xfrm>
          <a:custGeom>
            <a:avLst/>
            <a:gdLst/>
            <a:ahLst/>
            <a:cxnLst/>
            <a:rect l="l" t="t" r="r" b="b"/>
            <a:pathLst>
              <a:path w="2638438" h="3005340">
                <a:moveTo>
                  <a:pt x="0" y="0"/>
                </a:moveTo>
                <a:lnTo>
                  <a:pt x="2638438" y="0"/>
                </a:lnTo>
                <a:lnTo>
                  <a:pt x="2638438" y="3005340"/>
                </a:lnTo>
                <a:lnTo>
                  <a:pt x="0" y="30053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7999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0" name="Freeform 10"/>
          <p:cNvSpPr/>
          <p:nvPr/>
        </p:nvSpPr>
        <p:spPr>
          <a:xfrm>
            <a:off x="4911221" y="2179261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1" name="TextBox 11"/>
          <p:cNvSpPr txBox="1"/>
          <p:nvPr/>
        </p:nvSpPr>
        <p:spPr>
          <a:xfrm>
            <a:off x="1342547" y="1895824"/>
            <a:ext cx="4775856" cy="5001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9"/>
              </a:lnSpc>
              <a:spcBef>
                <a:spcPct val="0"/>
              </a:spcBef>
            </a:pPr>
            <a:r>
              <a:rPr lang="en-US" sz="2906">
                <a:solidFill>
                  <a:srgbClr val="460073"/>
                </a:solidFill>
                <a:latin typeface="TDTD가온"/>
                <a:ea typeface="TDTD가온"/>
                <a:cs typeface="TDTD가온"/>
                <a:sym typeface="TDTD가온"/>
              </a:rPr>
              <a:t>독서 활동지</a:t>
            </a:r>
          </a:p>
        </p:txBody>
      </p:sp>
      <p:sp>
        <p:nvSpPr>
          <p:cNvPr id="12" name="Freeform 12"/>
          <p:cNvSpPr/>
          <p:nvPr/>
        </p:nvSpPr>
        <p:spPr>
          <a:xfrm>
            <a:off x="6184645" y="282982"/>
            <a:ext cx="1024474" cy="1180950"/>
          </a:xfrm>
          <a:custGeom>
            <a:avLst/>
            <a:gdLst/>
            <a:ahLst/>
            <a:cxnLst/>
            <a:rect l="l" t="t" r="r" b="b"/>
            <a:pathLst>
              <a:path w="1024474" h="1180950">
                <a:moveTo>
                  <a:pt x="0" y="0"/>
                </a:moveTo>
                <a:lnTo>
                  <a:pt x="1024474" y="0"/>
                </a:lnTo>
                <a:lnTo>
                  <a:pt x="1024474" y="1180950"/>
                </a:lnTo>
                <a:lnTo>
                  <a:pt x="0" y="118095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3" name="Freeform 13"/>
          <p:cNvSpPr/>
          <p:nvPr/>
        </p:nvSpPr>
        <p:spPr>
          <a:xfrm>
            <a:off x="185576" y="196956"/>
            <a:ext cx="1586422" cy="1828729"/>
          </a:xfrm>
          <a:custGeom>
            <a:avLst/>
            <a:gdLst/>
            <a:ahLst/>
            <a:cxnLst/>
            <a:rect l="l" t="t" r="r" b="b"/>
            <a:pathLst>
              <a:path w="1586422" h="1828729">
                <a:moveTo>
                  <a:pt x="0" y="0"/>
                </a:moveTo>
                <a:lnTo>
                  <a:pt x="1586423" y="0"/>
                </a:lnTo>
                <a:lnTo>
                  <a:pt x="1586423" y="1828729"/>
                </a:lnTo>
                <a:lnTo>
                  <a:pt x="0" y="18287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Freeform 14"/>
          <p:cNvSpPr/>
          <p:nvPr/>
        </p:nvSpPr>
        <p:spPr>
          <a:xfrm>
            <a:off x="1394585" y="541971"/>
            <a:ext cx="4671780" cy="1220503"/>
          </a:xfrm>
          <a:custGeom>
            <a:avLst/>
            <a:gdLst/>
            <a:ahLst/>
            <a:cxnLst/>
            <a:rect l="l" t="t" r="r" b="b"/>
            <a:pathLst>
              <a:path w="4671780" h="1220503">
                <a:moveTo>
                  <a:pt x="0" y="0"/>
                </a:moveTo>
                <a:lnTo>
                  <a:pt x="4671780" y="0"/>
                </a:lnTo>
                <a:lnTo>
                  <a:pt x="4671780" y="1220503"/>
                </a:lnTo>
                <a:lnTo>
                  <a:pt x="0" y="122050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5" name="Freeform 15"/>
          <p:cNvSpPr/>
          <p:nvPr/>
        </p:nvSpPr>
        <p:spPr>
          <a:xfrm>
            <a:off x="210518" y="7406300"/>
            <a:ext cx="1024474" cy="1180950"/>
          </a:xfrm>
          <a:custGeom>
            <a:avLst/>
            <a:gdLst/>
            <a:ahLst/>
            <a:cxnLst/>
            <a:rect l="l" t="t" r="r" b="b"/>
            <a:pathLst>
              <a:path w="1024474" h="1180950">
                <a:moveTo>
                  <a:pt x="0" y="0"/>
                </a:moveTo>
                <a:lnTo>
                  <a:pt x="1024474" y="0"/>
                </a:lnTo>
                <a:lnTo>
                  <a:pt x="1024474" y="1180951"/>
                </a:lnTo>
                <a:lnTo>
                  <a:pt x="0" y="118095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6" name="Freeform 16"/>
          <p:cNvSpPr/>
          <p:nvPr/>
        </p:nvSpPr>
        <p:spPr>
          <a:xfrm>
            <a:off x="3583357" y="4301586"/>
            <a:ext cx="393285" cy="493148"/>
          </a:xfrm>
          <a:custGeom>
            <a:avLst/>
            <a:gdLst/>
            <a:ahLst/>
            <a:cxnLst/>
            <a:rect l="l" t="t" r="r" b="b"/>
            <a:pathLst>
              <a:path w="393285" h="493148">
                <a:moveTo>
                  <a:pt x="0" y="0"/>
                </a:moveTo>
                <a:lnTo>
                  <a:pt x="393286" y="0"/>
                </a:lnTo>
                <a:lnTo>
                  <a:pt x="393286" y="493148"/>
                </a:lnTo>
                <a:lnTo>
                  <a:pt x="0" y="49314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7" name="Freeform 17"/>
          <p:cNvSpPr/>
          <p:nvPr/>
        </p:nvSpPr>
        <p:spPr>
          <a:xfrm>
            <a:off x="6804000" y="9802744"/>
            <a:ext cx="1586422" cy="1828729"/>
          </a:xfrm>
          <a:custGeom>
            <a:avLst/>
            <a:gdLst/>
            <a:ahLst/>
            <a:cxnLst/>
            <a:rect l="l" t="t" r="r" b="b"/>
            <a:pathLst>
              <a:path w="1586422" h="1828729">
                <a:moveTo>
                  <a:pt x="0" y="0"/>
                </a:moveTo>
                <a:lnTo>
                  <a:pt x="1586422" y="0"/>
                </a:lnTo>
                <a:lnTo>
                  <a:pt x="1586422" y="1828729"/>
                </a:lnTo>
                <a:lnTo>
                  <a:pt x="0" y="18287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8" name="Freeform 18"/>
          <p:cNvSpPr/>
          <p:nvPr/>
        </p:nvSpPr>
        <p:spPr>
          <a:xfrm>
            <a:off x="6444629" y="2814348"/>
            <a:ext cx="1024474" cy="1180950"/>
          </a:xfrm>
          <a:custGeom>
            <a:avLst/>
            <a:gdLst/>
            <a:ahLst/>
            <a:cxnLst/>
            <a:rect l="l" t="t" r="r" b="b"/>
            <a:pathLst>
              <a:path w="1024474" h="1180950">
                <a:moveTo>
                  <a:pt x="0" y="0"/>
                </a:moveTo>
                <a:lnTo>
                  <a:pt x="1024474" y="0"/>
                </a:lnTo>
                <a:lnTo>
                  <a:pt x="1024474" y="1180950"/>
                </a:lnTo>
                <a:lnTo>
                  <a:pt x="0" y="118095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3735757" y="4453986"/>
            <a:ext cx="393285" cy="493148"/>
          </a:xfrm>
          <a:custGeom>
            <a:avLst/>
            <a:gdLst/>
            <a:ahLst/>
            <a:cxnLst/>
            <a:rect l="l" t="t" r="r" b="b"/>
            <a:pathLst>
              <a:path w="393285" h="493148">
                <a:moveTo>
                  <a:pt x="0" y="0"/>
                </a:moveTo>
                <a:lnTo>
                  <a:pt x="393286" y="0"/>
                </a:lnTo>
                <a:lnTo>
                  <a:pt x="393286" y="493148"/>
                </a:lnTo>
                <a:lnTo>
                  <a:pt x="0" y="49314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4508546" y="9442852"/>
            <a:ext cx="393285" cy="493148"/>
          </a:xfrm>
          <a:custGeom>
            <a:avLst/>
            <a:gdLst/>
            <a:ahLst/>
            <a:cxnLst/>
            <a:rect l="l" t="t" r="r" b="b"/>
            <a:pathLst>
              <a:path w="393285" h="493148">
                <a:moveTo>
                  <a:pt x="0" y="0"/>
                </a:moveTo>
                <a:lnTo>
                  <a:pt x="393285" y="0"/>
                </a:lnTo>
                <a:lnTo>
                  <a:pt x="393285" y="493148"/>
                </a:lnTo>
                <a:lnTo>
                  <a:pt x="0" y="49314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TextBox 21"/>
          <p:cNvSpPr txBox="1"/>
          <p:nvPr/>
        </p:nvSpPr>
        <p:spPr>
          <a:xfrm>
            <a:off x="3642987" y="7009744"/>
            <a:ext cx="2541658" cy="2093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주제어       성장, 우정, 나다움, 편견, 왕자와거지 </a:t>
            </a:r>
          </a:p>
          <a:p>
            <a:pPr algn="l">
              <a:lnSpc>
                <a:spcPts val="1679"/>
              </a:lnSpc>
            </a:pPr>
            <a:endParaRPr lang="en-US" sz="1199">
              <a:solidFill>
                <a:srgbClr val="460073"/>
              </a:solidFill>
              <a:latin typeface="TDTD구름고딕"/>
              <a:ea typeface="TDTD구름고딕"/>
              <a:cs typeface="TDTD구름고딕"/>
              <a:sym typeface="TDTD구름고딕"/>
            </a:endParaRP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교과 연계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4학년 1학기  국어 1. 깊이 있게 읽어요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4학년 2학기  국어 4. 책 속의 길을 따라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5학년 1학기  국어 2. 작품을 감상해요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5학년 1학기  국어 10. 주인공이 되어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6학년 1학기  국어 9. 마음을 나누는 글을 써요</a:t>
            </a:r>
          </a:p>
          <a:p>
            <a:pPr algn="l">
              <a:lnSpc>
                <a:spcPts val="1679"/>
              </a:lnSpc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6학년 2학기  국어 1. 작품 속 인물과 나</a:t>
            </a:r>
          </a:p>
          <a:p>
            <a:pPr algn="l">
              <a:lnSpc>
                <a:spcPts val="1679"/>
              </a:lnSpc>
              <a:spcBef>
                <a:spcPct val="0"/>
              </a:spcBef>
            </a:pPr>
            <a:r>
              <a:rPr lang="en-US" sz="1199">
                <a:solidFill>
                  <a:srgbClr val="460073"/>
                </a:solidFill>
                <a:latin typeface="TDTD구름고딕"/>
                <a:ea typeface="TDTD구름고딕"/>
                <a:cs typeface="TDTD구름고딕"/>
                <a:sym typeface="TDTD구름고딕"/>
              </a:rPr>
              <a:t>6학년 2학기  국어 8. 작품으로 경험하기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C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7628" y="375152"/>
            <a:ext cx="6684744" cy="9941695"/>
            <a:chOff x="0" y="0"/>
            <a:chExt cx="2395661" cy="35628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661" cy="3562879"/>
            </a:xfrm>
            <a:custGeom>
              <a:avLst/>
              <a:gdLst/>
              <a:ahLst/>
              <a:cxnLst/>
              <a:rect l="l" t="t" r="r" b="b"/>
              <a:pathLst>
                <a:path w="2395661" h="3562879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520027"/>
                  </a:lnTo>
                  <a:cubicBezTo>
                    <a:pt x="2395661" y="3543694"/>
                    <a:pt x="2376476" y="3562879"/>
                    <a:pt x="2352810" y="3562879"/>
                  </a:cubicBezTo>
                  <a:lnTo>
                    <a:pt x="42851" y="3562879"/>
                  </a:lnTo>
                  <a:cubicBezTo>
                    <a:pt x="19185" y="3562879"/>
                    <a:pt x="0" y="3543694"/>
                    <a:pt x="0" y="3520027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395661" cy="36009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37628" y="375152"/>
            <a:ext cx="6684744" cy="9941695"/>
            <a:chOff x="0" y="0"/>
            <a:chExt cx="2395661" cy="356287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661" cy="3562879"/>
            </a:xfrm>
            <a:custGeom>
              <a:avLst/>
              <a:gdLst/>
              <a:ahLst/>
              <a:cxnLst/>
              <a:rect l="l" t="t" r="r" b="b"/>
              <a:pathLst>
                <a:path w="2395661" h="3562879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520027"/>
                  </a:lnTo>
                  <a:cubicBezTo>
                    <a:pt x="2395661" y="3543694"/>
                    <a:pt x="2376476" y="3562879"/>
                    <a:pt x="2352810" y="3562879"/>
                  </a:cubicBezTo>
                  <a:lnTo>
                    <a:pt x="42851" y="3562879"/>
                  </a:lnTo>
                  <a:cubicBezTo>
                    <a:pt x="19185" y="3562879"/>
                    <a:pt x="0" y="3543694"/>
                    <a:pt x="0" y="3520027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395661" cy="36009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395071" y="-276308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-1149981" y="193672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6" y="0"/>
                </a:lnTo>
                <a:lnTo>
                  <a:pt x="3066816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37628" y="2921153"/>
            <a:ext cx="6684744" cy="695955"/>
            <a:chOff x="0" y="0"/>
            <a:chExt cx="2395661" cy="2494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95661" cy="249415"/>
            </a:xfrm>
            <a:custGeom>
              <a:avLst/>
              <a:gdLst/>
              <a:ahLst/>
              <a:cxnLst/>
              <a:rect l="l" t="t" r="r" b="b"/>
              <a:pathLst>
                <a:path w="2395661" h="249415">
                  <a:moveTo>
                    <a:pt x="0" y="0"/>
                  </a:moveTo>
                  <a:lnTo>
                    <a:pt x="2395661" y="0"/>
                  </a:lnTo>
                  <a:lnTo>
                    <a:pt x="2395661" y="249415"/>
                  </a:lnTo>
                  <a:lnTo>
                    <a:pt x="0" y="249415"/>
                  </a:lnTo>
                  <a:close/>
                </a:path>
              </a:pathLst>
            </a:custGeom>
            <a:gradFill rotWithShape="1">
              <a:gsLst>
                <a:gs pos="0">
                  <a:srgbClr val="87D5FF">
                    <a:alpha val="100000"/>
                  </a:srgbClr>
                </a:gs>
                <a:gs pos="50000">
                  <a:srgbClr val="DCCCFC">
                    <a:alpha val="100000"/>
                  </a:srgbClr>
                </a:gs>
                <a:gs pos="100000">
                  <a:srgbClr val="F2F2F2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76200"/>
              <a:ext cx="2395661" cy="3256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51656" y="1592888"/>
            <a:ext cx="4047617" cy="511309"/>
            <a:chOff x="0" y="0"/>
            <a:chExt cx="1450575" cy="1832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50575" cy="183242"/>
            </a:xfrm>
            <a:custGeom>
              <a:avLst/>
              <a:gdLst/>
              <a:ahLst/>
              <a:cxnLst/>
              <a:rect l="l" t="t" r="r" b="b"/>
              <a:pathLst>
                <a:path w="1450575" h="183242">
                  <a:moveTo>
                    <a:pt x="0" y="0"/>
                  </a:moveTo>
                  <a:lnTo>
                    <a:pt x="1450575" y="0"/>
                  </a:lnTo>
                  <a:lnTo>
                    <a:pt x="1450575" y="183242"/>
                  </a:lnTo>
                  <a:lnTo>
                    <a:pt x="0" y="183242"/>
                  </a:lnTo>
                  <a:close/>
                </a:path>
              </a:pathLst>
            </a:custGeom>
            <a:solidFill>
              <a:srgbClr val="DCFC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450575" cy="2308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2519"/>
                </a:lnSpc>
              </a:pPr>
              <a:r>
                <a:rPr lang="en-US" sz="1799">
                  <a:solidFill>
                    <a:srgbClr val="000000"/>
                  </a:solidFill>
                  <a:latin typeface="TDTD아름다워"/>
                  <a:ea typeface="TDTD아름다워"/>
                  <a:cs typeface="TDTD아름다워"/>
                  <a:sym typeface="TDTD아름다워"/>
                </a:rPr>
                <a:t>     위해준 글  ㅣ  모차 그림         </a:t>
              </a:r>
            </a:p>
          </p:txBody>
        </p:sp>
      </p:grpSp>
      <p:sp>
        <p:nvSpPr>
          <p:cNvPr id="16" name="Freeform 16"/>
          <p:cNvSpPr/>
          <p:nvPr/>
        </p:nvSpPr>
        <p:spPr>
          <a:xfrm>
            <a:off x="651656" y="549850"/>
            <a:ext cx="4047617" cy="976362"/>
          </a:xfrm>
          <a:custGeom>
            <a:avLst/>
            <a:gdLst/>
            <a:ahLst/>
            <a:cxnLst/>
            <a:rect l="l" t="t" r="r" b="b"/>
            <a:pathLst>
              <a:path w="4047617" h="976362">
                <a:moveTo>
                  <a:pt x="0" y="0"/>
                </a:moveTo>
                <a:lnTo>
                  <a:pt x="4047617" y="0"/>
                </a:lnTo>
                <a:lnTo>
                  <a:pt x="4047617" y="976363"/>
                </a:lnTo>
                <a:lnTo>
                  <a:pt x="0" y="9763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2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7" name="Freeform 17"/>
          <p:cNvSpPr/>
          <p:nvPr/>
        </p:nvSpPr>
        <p:spPr>
          <a:xfrm>
            <a:off x="4919486" y="508222"/>
            <a:ext cx="2043837" cy="2099471"/>
          </a:xfrm>
          <a:custGeom>
            <a:avLst/>
            <a:gdLst/>
            <a:ahLst/>
            <a:cxnLst/>
            <a:rect l="l" t="t" r="r" b="b"/>
            <a:pathLst>
              <a:path w="2043837" h="2099471">
                <a:moveTo>
                  <a:pt x="0" y="0"/>
                </a:moveTo>
                <a:lnTo>
                  <a:pt x="2043837" y="0"/>
                </a:lnTo>
                <a:lnTo>
                  <a:pt x="2043837" y="2099472"/>
                </a:lnTo>
                <a:lnTo>
                  <a:pt x="0" y="20994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8" name="Freeform 18"/>
          <p:cNvSpPr/>
          <p:nvPr/>
        </p:nvSpPr>
        <p:spPr>
          <a:xfrm>
            <a:off x="3521407" y="1645347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9" name="AutoShape 19"/>
          <p:cNvSpPr/>
          <p:nvPr/>
        </p:nvSpPr>
        <p:spPr>
          <a:xfrm>
            <a:off x="719465" y="9647853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AutoShape 20"/>
          <p:cNvSpPr/>
          <p:nvPr/>
        </p:nvSpPr>
        <p:spPr>
          <a:xfrm>
            <a:off x="695767" y="5117128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1" name="AutoShape 21"/>
          <p:cNvSpPr/>
          <p:nvPr/>
        </p:nvSpPr>
        <p:spPr>
          <a:xfrm>
            <a:off x="651656" y="5818528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2" name="AutoShape 22"/>
          <p:cNvSpPr/>
          <p:nvPr/>
        </p:nvSpPr>
        <p:spPr>
          <a:xfrm>
            <a:off x="695767" y="8338166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Freeform 23"/>
          <p:cNvSpPr/>
          <p:nvPr/>
        </p:nvSpPr>
        <p:spPr>
          <a:xfrm>
            <a:off x="437628" y="8310703"/>
            <a:ext cx="6684744" cy="2013884"/>
          </a:xfrm>
          <a:custGeom>
            <a:avLst/>
            <a:gdLst/>
            <a:ahLst/>
            <a:cxnLst/>
            <a:rect l="l" t="t" r="r" b="b"/>
            <a:pathLst>
              <a:path w="6684744" h="2013884">
                <a:moveTo>
                  <a:pt x="0" y="0"/>
                </a:moveTo>
                <a:lnTo>
                  <a:pt x="6684744" y="0"/>
                </a:lnTo>
                <a:lnTo>
                  <a:pt x="6684744" y="2013884"/>
                </a:lnTo>
                <a:lnTo>
                  <a:pt x="0" y="201388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4000"/>
            </a:blip>
            <a:stretch>
              <a:fillRect l="-8032" r="-8809" b="-3386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4" name="AutoShape 24"/>
          <p:cNvSpPr/>
          <p:nvPr/>
        </p:nvSpPr>
        <p:spPr>
          <a:xfrm>
            <a:off x="651656" y="8971578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25" name="Group 25"/>
          <p:cNvGrpSpPr/>
          <p:nvPr/>
        </p:nvGrpSpPr>
        <p:grpSpPr>
          <a:xfrm>
            <a:off x="460578" y="6742453"/>
            <a:ext cx="6661794" cy="667703"/>
            <a:chOff x="0" y="0"/>
            <a:chExt cx="2387436" cy="23929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87436" cy="239290"/>
            </a:xfrm>
            <a:custGeom>
              <a:avLst/>
              <a:gdLst/>
              <a:ahLst/>
              <a:cxnLst/>
              <a:rect l="l" t="t" r="r" b="b"/>
              <a:pathLst>
                <a:path w="2387436" h="239290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196290"/>
                  </a:lnTo>
                  <a:cubicBezTo>
                    <a:pt x="2387436" y="207694"/>
                    <a:pt x="2382906" y="218631"/>
                    <a:pt x="2374842" y="226695"/>
                  </a:cubicBezTo>
                  <a:cubicBezTo>
                    <a:pt x="2366778" y="234759"/>
                    <a:pt x="2355841" y="239290"/>
                    <a:pt x="2344437" y="239290"/>
                  </a:cubicBezTo>
                  <a:lnTo>
                    <a:pt x="42999" y="239290"/>
                  </a:lnTo>
                  <a:cubicBezTo>
                    <a:pt x="31595" y="239290"/>
                    <a:pt x="20658" y="234759"/>
                    <a:pt x="12594" y="226695"/>
                  </a:cubicBezTo>
                  <a:cubicBezTo>
                    <a:pt x="4530" y="218631"/>
                    <a:pt x="0" y="207694"/>
                    <a:pt x="0" y="196290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2387436" cy="267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442186" y="3874283"/>
            <a:ext cx="6661794" cy="595145"/>
            <a:chOff x="0" y="0"/>
            <a:chExt cx="2387436" cy="213286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387436" cy="213286"/>
            </a:xfrm>
            <a:custGeom>
              <a:avLst/>
              <a:gdLst/>
              <a:ahLst/>
              <a:cxnLst/>
              <a:rect l="l" t="t" r="r" b="b"/>
              <a:pathLst>
                <a:path w="2387436" h="213286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170287"/>
                  </a:lnTo>
                  <a:cubicBezTo>
                    <a:pt x="2387436" y="181691"/>
                    <a:pt x="2382906" y="192628"/>
                    <a:pt x="2374842" y="200692"/>
                  </a:cubicBezTo>
                  <a:cubicBezTo>
                    <a:pt x="2366778" y="208756"/>
                    <a:pt x="2355841" y="213286"/>
                    <a:pt x="2344437" y="213286"/>
                  </a:cubicBezTo>
                  <a:lnTo>
                    <a:pt x="42999" y="213286"/>
                  </a:lnTo>
                  <a:cubicBezTo>
                    <a:pt x="31595" y="213286"/>
                    <a:pt x="20658" y="208756"/>
                    <a:pt x="12594" y="200692"/>
                  </a:cubicBezTo>
                  <a:cubicBezTo>
                    <a:pt x="4530" y="192628"/>
                    <a:pt x="0" y="181691"/>
                    <a:pt x="0" y="170287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28575"/>
              <a:ext cx="2387436" cy="2418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326200" y="3055419"/>
            <a:ext cx="6674279" cy="41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책을 읽기 전에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56000" y="7372055"/>
            <a:ext cx="5624664" cy="944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</a:pPr>
            <a:endParaRPr/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(예) 만약에 우리 서로 다른 길을 걷게 되더라도, 행복했던 순간만큼은 </a:t>
            </a:r>
          </a:p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 잊지 말아 줘.</a:t>
            </a:r>
          </a:p>
        </p:txBody>
      </p:sp>
      <p:sp>
        <p:nvSpPr>
          <p:cNvPr id="33" name="TextBox 33"/>
          <p:cNvSpPr txBox="1"/>
          <p:nvPr/>
        </p:nvSpPr>
        <p:spPr>
          <a:xfrm rot="507276">
            <a:off x="3802735" y="10290754"/>
            <a:ext cx="310401" cy="332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9"/>
              </a:lnSpc>
            </a:pPr>
            <a:r>
              <a:rPr lang="en-US" sz="1921">
                <a:solidFill>
                  <a:srgbClr val="67C78C"/>
                </a:solidFill>
                <a:latin typeface="TDTD봄꽃"/>
                <a:ea typeface="TDTD봄꽃"/>
                <a:cs typeface="TDTD봄꽃"/>
                <a:sym typeface="TDTD봄꽃"/>
              </a:rPr>
              <a:t>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42186" y="2309648"/>
            <a:ext cx="4129786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4AAD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초등학교       학년        반        이름: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49103" y="3972223"/>
            <a:ext cx="7037048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8620" lvl="1" indent="-194310" algn="l">
              <a:lnSpc>
                <a:spcPts val="2520"/>
              </a:lnSpc>
              <a:buAutoNum type="arabicPeriod"/>
            </a:pPr>
            <a:r>
              <a:rPr lang="en-US" sz="1800" spc="-43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&lt;만약에 우리 서로&gt;라는 제목을 생각하며, 이 책의 내용을 상상해 봅시다.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endParaRPr lang="en-US" sz="1800" spc="-43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685639" y="6860998"/>
            <a:ext cx="6874361" cy="944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2. ‘만약에 우리 서로~’라는 말로 시작하는 문장을 만들어 봅시다.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      </a:t>
            </a:r>
          </a:p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C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7628" y="1111545"/>
            <a:ext cx="6684744" cy="9205303"/>
            <a:chOff x="0" y="0"/>
            <a:chExt cx="2395661" cy="32989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661" cy="3298973"/>
            </a:xfrm>
            <a:custGeom>
              <a:avLst/>
              <a:gdLst/>
              <a:ahLst/>
              <a:cxnLst/>
              <a:rect l="l" t="t" r="r" b="b"/>
              <a:pathLst>
                <a:path w="2395661" h="3298973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256121"/>
                  </a:lnTo>
                  <a:cubicBezTo>
                    <a:pt x="2395661" y="3279787"/>
                    <a:pt x="2376476" y="3298973"/>
                    <a:pt x="2352810" y="3298973"/>
                  </a:cubicBezTo>
                  <a:lnTo>
                    <a:pt x="42851" y="3298973"/>
                  </a:lnTo>
                  <a:cubicBezTo>
                    <a:pt x="19185" y="3298973"/>
                    <a:pt x="0" y="3279787"/>
                    <a:pt x="0" y="325612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395661" cy="3337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37628" y="756000"/>
            <a:ext cx="6684744" cy="9560848"/>
            <a:chOff x="0" y="0"/>
            <a:chExt cx="2395661" cy="34263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661" cy="3426392"/>
            </a:xfrm>
            <a:custGeom>
              <a:avLst/>
              <a:gdLst/>
              <a:ahLst/>
              <a:cxnLst/>
              <a:rect l="l" t="t" r="r" b="b"/>
              <a:pathLst>
                <a:path w="2395661" h="3426392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383541"/>
                  </a:lnTo>
                  <a:cubicBezTo>
                    <a:pt x="2395661" y="3407207"/>
                    <a:pt x="2376476" y="3426392"/>
                    <a:pt x="2352810" y="3426392"/>
                  </a:cubicBezTo>
                  <a:lnTo>
                    <a:pt x="42851" y="3426392"/>
                  </a:lnTo>
                  <a:cubicBezTo>
                    <a:pt x="19185" y="3426392"/>
                    <a:pt x="0" y="3407207"/>
                    <a:pt x="0" y="338354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395661" cy="34644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395071" y="-276308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-1080479" y="193672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5" y="0"/>
                </a:lnTo>
                <a:lnTo>
                  <a:pt x="3066815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37628" y="931220"/>
            <a:ext cx="6674279" cy="969638"/>
            <a:chOff x="0" y="0"/>
            <a:chExt cx="2391911" cy="34749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91911" cy="347496"/>
            </a:xfrm>
            <a:custGeom>
              <a:avLst/>
              <a:gdLst/>
              <a:ahLst/>
              <a:cxnLst/>
              <a:rect l="l" t="t" r="r" b="b"/>
              <a:pathLst>
                <a:path w="2391911" h="347496">
                  <a:moveTo>
                    <a:pt x="0" y="0"/>
                  </a:moveTo>
                  <a:lnTo>
                    <a:pt x="2391911" y="0"/>
                  </a:lnTo>
                  <a:lnTo>
                    <a:pt x="2391911" y="347496"/>
                  </a:lnTo>
                  <a:lnTo>
                    <a:pt x="0" y="347496"/>
                  </a:lnTo>
                  <a:close/>
                </a:path>
              </a:pathLst>
            </a:custGeom>
            <a:gradFill rotWithShape="1">
              <a:gsLst>
                <a:gs pos="0">
                  <a:srgbClr val="87D5FF">
                    <a:alpha val="100000"/>
                  </a:srgbClr>
                </a:gs>
                <a:gs pos="50000">
                  <a:srgbClr val="DCCCFC">
                    <a:alpha val="100000"/>
                  </a:srgbClr>
                </a:gs>
                <a:gs pos="100000">
                  <a:srgbClr val="F2F2F2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76200"/>
              <a:ext cx="2391911" cy="4236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437628" y="206508"/>
            <a:ext cx="1667808" cy="402307"/>
          </a:xfrm>
          <a:custGeom>
            <a:avLst/>
            <a:gdLst/>
            <a:ahLst/>
            <a:cxnLst/>
            <a:rect l="l" t="t" r="r" b="b"/>
            <a:pathLst>
              <a:path w="1667808" h="402307">
                <a:moveTo>
                  <a:pt x="0" y="0"/>
                </a:moveTo>
                <a:lnTo>
                  <a:pt x="1667808" y="0"/>
                </a:lnTo>
                <a:lnTo>
                  <a:pt x="1667808" y="402307"/>
                </a:lnTo>
                <a:lnTo>
                  <a:pt x="0" y="40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2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AutoShape 14"/>
          <p:cNvSpPr/>
          <p:nvPr/>
        </p:nvSpPr>
        <p:spPr>
          <a:xfrm>
            <a:off x="685639" y="9739420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AutoShape 15"/>
          <p:cNvSpPr/>
          <p:nvPr/>
        </p:nvSpPr>
        <p:spPr>
          <a:xfrm>
            <a:off x="719465" y="3231183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AutoShape 16"/>
          <p:cNvSpPr/>
          <p:nvPr/>
        </p:nvSpPr>
        <p:spPr>
          <a:xfrm>
            <a:off x="719465" y="388723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AutoShape 17"/>
          <p:cNvSpPr/>
          <p:nvPr/>
        </p:nvSpPr>
        <p:spPr>
          <a:xfrm>
            <a:off x="719465" y="45444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AutoShape 18"/>
          <p:cNvSpPr/>
          <p:nvPr/>
        </p:nvSpPr>
        <p:spPr>
          <a:xfrm>
            <a:off x="756000" y="74654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AutoShape 19"/>
          <p:cNvSpPr/>
          <p:nvPr/>
        </p:nvSpPr>
        <p:spPr>
          <a:xfrm>
            <a:off x="717083" y="9082195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AutoShape 20"/>
          <p:cNvSpPr/>
          <p:nvPr/>
        </p:nvSpPr>
        <p:spPr>
          <a:xfrm>
            <a:off x="719465" y="520168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1" name="AutoShape 21"/>
          <p:cNvSpPr/>
          <p:nvPr/>
        </p:nvSpPr>
        <p:spPr>
          <a:xfrm>
            <a:off x="756000" y="67923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2" name="Freeform 22"/>
          <p:cNvSpPr/>
          <p:nvPr/>
        </p:nvSpPr>
        <p:spPr>
          <a:xfrm>
            <a:off x="5750613" y="202424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3" name="Group 23"/>
          <p:cNvGrpSpPr/>
          <p:nvPr/>
        </p:nvGrpSpPr>
        <p:grpSpPr>
          <a:xfrm>
            <a:off x="449103" y="7875037"/>
            <a:ext cx="6661794" cy="650287"/>
            <a:chOff x="0" y="0"/>
            <a:chExt cx="2387436" cy="23304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87436" cy="233048"/>
            </a:xfrm>
            <a:custGeom>
              <a:avLst/>
              <a:gdLst/>
              <a:ahLst/>
              <a:cxnLst/>
              <a:rect l="l" t="t" r="r" b="b"/>
              <a:pathLst>
                <a:path w="2387436" h="233048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190049"/>
                  </a:lnTo>
                  <a:cubicBezTo>
                    <a:pt x="2387436" y="201453"/>
                    <a:pt x="2382906" y="212390"/>
                    <a:pt x="2374842" y="220454"/>
                  </a:cubicBezTo>
                  <a:cubicBezTo>
                    <a:pt x="2366778" y="228518"/>
                    <a:pt x="2355841" y="233048"/>
                    <a:pt x="2344437" y="233048"/>
                  </a:cubicBezTo>
                  <a:lnTo>
                    <a:pt x="42999" y="233048"/>
                  </a:lnTo>
                  <a:cubicBezTo>
                    <a:pt x="31595" y="233048"/>
                    <a:pt x="20658" y="228518"/>
                    <a:pt x="12594" y="220454"/>
                  </a:cubicBezTo>
                  <a:cubicBezTo>
                    <a:pt x="4530" y="212390"/>
                    <a:pt x="0" y="201453"/>
                    <a:pt x="0" y="190049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28575"/>
              <a:ext cx="2387436" cy="2616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60578" y="5601737"/>
            <a:ext cx="6661794" cy="666699"/>
            <a:chOff x="0" y="0"/>
            <a:chExt cx="2387436" cy="23893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387436" cy="238930"/>
            </a:xfrm>
            <a:custGeom>
              <a:avLst/>
              <a:gdLst/>
              <a:ahLst/>
              <a:cxnLst/>
              <a:rect l="l" t="t" r="r" b="b"/>
              <a:pathLst>
                <a:path w="2387436" h="238930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195931"/>
                  </a:lnTo>
                  <a:cubicBezTo>
                    <a:pt x="2387436" y="207335"/>
                    <a:pt x="2382906" y="218272"/>
                    <a:pt x="2374842" y="226336"/>
                  </a:cubicBezTo>
                  <a:cubicBezTo>
                    <a:pt x="2366778" y="234400"/>
                    <a:pt x="2355841" y="238930"/>
                    <a:pt x="2344437" y="238930"/>
                  </a:cubicBezTo>
                  <a:lnTo>
                    <a:pt x="42999" y="238930"/>
                  </a:lnTo>
                  <a:cubicBezTo>
                    <a:pt x="31595" y="238930"/>
                    <a:pt x="20658" y="234400"/>
                    <a:pt x="12594" y="226336"/>
                  </a:cubicBezTo>
                  <a:cubicBezTo>
                    <a:pt x="4530" y="218272"/>
                    <a:pt x="0" y="207335"/>
                    <a:pt x="0" y="195931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28575"/>
              <a:ext cx="2387436" cy="2675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449103" y="2166521"/>
            <a:ext cx="6661794" cy="650642"/>
            <a:chOff x="0" y="0"/>
            <a:chExt cx="2387436" cy="23317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87436" cy="233175"/>
            </a:xfrm>
            <a:custGeom>
              <a:avLst/>
              <a:gdLst/>
              <a:ahLst/>
              <a:cxnLst/>
              <a:rect l="l" t="t" r="r" b="b"/>
              <a:pathLst>
                <a:path w="2387436" h="233175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190176"/>
                  </a:lnTo>
                  <a:cubicBezTo>
                    <a:pt x="2387436" y="201580"/>
                    <a:pt x="2382906" y="212517"/>
                    <a:pt x="2374842" y="220581"/>
                  </a:cubicBezTo>
                  <a:cubicBezTo>
                    <a:pt x="2366778" y="228645"/>
                    <a:pt x="2355841" y="233175"/>
                    <a:pt x="2344437" y="233175"/>
                  </a:cubicBezTo>
                  <a:lnTo>
                    <a:pt x="42999" y="233175"/>
                  </a:lnTo>
                  <a:cubicBezTo>
                    <a:pt x="31595" y="233175"/>
                    <a:pt x="20658" y="228645"/>
                    <a:pt x="12594" y="220581"/>
                  </a:cubicBezTo>
                  <a:cubicBezTo>
                    <a:pt x="4530" y="212517"/>
                    <a:pt x="0" y="201580"/>
                    <a:pt x="0" y="190176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28575"/>
              <a:ext cx="2387436" cy="2617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32" name="Freeform 32"/>
          <p:cNvSpPr/>
          <p:nvPr/>
        </p:nvSpPr>
        <p:spPr>
          <a:xfrm rot="1522624">
            <a:off x="6013853" y="2054141"/>
            <a:ext cx="1044870" cy="1463700"/>
          </a:xfrm>
          <a:custGeom>
            <a:avLst/>
            <a:gdLst/>
            <a:ahLst/>
            <a:cxnLst/>
            <a:rect l="l" t="t" r="r" b="b"/>
            <a:pathLst>
              <a:path w="1044870" h="1463700">
                <a:moveTo>
                  <a:pt x="0" y="0"/>
                </a:moveTo>
                <a:lnTo>
                  <a:pt x="1044870" y="0"/>
                </a:lnTo>
                <a:lnTo>
                  <a:pt x="1044870" y="1463700"/>
                </a:lnTo>
                <a:lnTo>
                  <a:pt x="0" y="14637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3" name="Freeform 33"/>
          <p:cNvSpPr/>
          <p:nvPr/>
        </p:nvSpPr>
        <p:spPr>
          <a:xfrm>
            <a:off x="437628" y="6326883"/>
            <a:ext cx="6673269" cy="1489706"/>
          </a:xfrm>
          <a:custGeom>
            <a:avLst/>
            <a:gdLst/>
            <a:ahLst/>
            <a:cxnLst/>
            <a:rect l="l" t="t" r="r" b="b"/>
            <a:pathLst>
              <a:path w="6673269" h="1489706">
                <a:moveTo>
                  <a:pt x="0" y="0"/>
                </a:moveTo>
                <a:lnTo>
                  <a:pt x="6673269" y="0"/>
                </a:lnTo>
                <a:lnTo>
                  <a:pt x="6673269" y="1489706"/>
                </a:lnTo>
                <a:lnTo>
                  <a:pt x="0" y="14897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24000"/>
            </a:blip>
            <a:stretch>
              <a:fillRect t="-24001" b="-24001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4" name="Freeform 34"/>
          <p:cNvSpPr/>
          <p:nvPr/>
        </p:nvSpPr>
        <p:spPr>
          <a:xfrm>
            <a:off x="108000" y="8525324"/>
            <a:ext cx="1418868" cy="2058676"/>
          </a:xfrm>
          <a:custGeom>
            <a:avLst/>
            <a:gdLst/>
            <a:ahLst/>
            <a:cxnLst/>
            <a:rect l="l" t="t" r="r" b="b"/>
            <a:pathLst>
              <a:path w="1418868" h="2058676">
                <a:moveTo>
                  <a:pt x="0" y="0"/>
                </a:moveTo>
                <a:lnTo>
                  <a:pt x="1418868" y="0"/>
                </a:lnTo>
                <a:lnTo>
                  <a:pt x="1418868" y="2058676"/>
                </a:lnTo>
                <a:lnTo>
                  <a:pt x="0" y="205867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5" name="TextBox 35"/>
          <p:cNvSpPr txBox="1"/>
          <p:nvPr/>
        </p:nvSpPr>
        <p:spPr>
          <a:xfrm>
            <a:off x="437628" y="979794"/>
            <a:ext cx="6674279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FFFFFF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</a:t>
            </a: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1. 꿈 같은 일    2. 두 개의 구역    3. 잃어버린 미소 </a:t>
            </a: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4. 이터널 팰리스         5. 똑같은 얼굴   (p.9~52)</a:t>
            </a:r>
          </a:p>
        </p:txBody>
      </p:sp>
      <p:sp>
        <p:nvSpPr>
          <p:cNvPr id="36" name="TextBox 36"/>
          <p:cNvSpPr txBox="1"/>
          <p:nvPr/>
        </p:nvSpPr>
        <p:spPr>
          <a:xfrm rot="507276">
            <a:off x="3802735" y="10290754"/>
            <a:ext cx="310401" cy="332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9"/>
              </a:lnSpc>
            </a:pPr>
            <a:r>
              <a:rPr lang="en-US" sz="1921">
                <a:solidFill>
                  <a:srgbClr val="67C78C"/>
                </a:solidFill>
                <a:latin typeface="TDTD봄꽃"/>
                <a:ea typeface="TDTD봄꽃"/>
                <a:cs typeface="TDTD봄꽃"/>
                <a:sym typeface="TDTD봄꽃"/>
              </a:rPr>
              <a:t>2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-553582" y="947253"/>
            <a:ext cx="2262442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FFFFFF"/>
                </a:solidFill>
                <a:latin typeface="TDTD심플"/>
                <a:ea typeface="TDTD심플"/>
                <a:cs typeface="TDTD심플"/>
                <a:sym typeface="TDTD심플"/>
              </a:rPr>
              <a:t> 차례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717083" y="3360772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*남우리: 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85639" y="4020587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*윤서로: 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17083" y="4677812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*현이경: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69031" y="2315538"/>
            <a:ext cx="6811472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8620" lvl="1" indent="-194310" algn="l">
              <a:lnSpc>
                <a:spcPts val="2520"/>
              </a:lnSpc>
              <a:buAutoNum type="arabicPeriod"/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이야기에 등장하는 인물을 소개해 봅시다. 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622750" y="5735087"/>
            <a:ext cx="6874361" cy="666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2. 이야기의 공간적 배경이 되는 ‘조이랜드’는 어떤 곳인가요?       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577639" y="7998862"/>
            <a:ext cx="6874361" cy="944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3. ‘남우리’와 ‘윤서로’가 펼치게 될 흥미진진한 사건은 무엇인가요?</a:t>
            </a:r>
          </a:p>
          <a:p>
            <a:pPr algn="l">
              <a:lnSpc>
                <a:spcPts val="2519"/>
              </a:lnSpc>
            </a:pPr>
            <a:endParaRPr lang="en-US" sz="1799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  <a:p>
            <a:pPr algn="l">
              <a:lnSpc>
                <a:spcPts val="2519"/>
              </a:lnSpc>
              <a:spcBef>
                <a:spcPct val="0"/>
              </a:spcBef>
            </a:pPr>
            <a:endParaRPr lang="en-US" sz="1799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C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7163" y="931220"/>
            <a:ext cx="6684744" cy="9205303"/>
            <a:chOff x="0" y="0"/>
            <a:chExt cx="2395661" cy="32989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661" cy="3298973"/>
            </a:xfrm>
            <a:custGeom>
              <a:avLst/>
              <a:gdLst/>
              <a:ahLst/>
              <a:cxnLst/>
              <a:rect l="l" t="t" r="r" b="b"/>
              <a:pathLst>
                <a:path w="2395661" h="3298973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256121"/>
                  </a:lnTo>
                  <a:cubicBezTo>
                    <a:pt x="2395661" y="3279787"/>
                    <a:pt x="2376476" y="3298973"/>
                    <a:pt x="2352810" y="3298973"/>
                  </a:cubicBezTo>
                  <a:lnTo>
                    <a:pt x="42851" y="3298973"/>
                  </a:lnTo>
                  <a:cubicBezTo>
                    <a:pt x="19185" y="3298973"/>
                    <a:pt x="0" y="3279787"/>
                    <a:pt x="0" y="325612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395661" cy="3337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43870" y="689325"/>
            <a:ext cx="6684744" cy="9560848"/>
            <a:chOff x="0" y="0"/>
            <a:chExt cx="2395661" cy="34263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661" cy="3426392"/>
            </a:xfrm>
            <a:custGeom>
              <a:avLst/>
              <a:gdLst/>
              <a:ahLst/>
              <a:cxnLst/>
              <a:rect l="l" t="t" r="r" b="b"/>
              <a:pathLst>
                <a:path w="2395661" h="3426392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383541"/>
                  </a:lnTo>
                  <a:cubicBezTo>
                    <a:pt x="2395661" y="3407207"/>
                    <a:pt x="2376476" y="3426392"/>
                    <a:pt x="2352810" y="3426392"/>
                  </a:cubicBezTo>
                  <a:lnTo>
                    <a:pt x="42851" y="3426392"/>
                  </a:lnTo>
                  <a:cubicBezTo>
                    <a:pt x="19185" y="3426392"/>
                    <a:pt x="0" y="3407207"/>
                    <a:pt x="0" y="338354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395661" cy="34644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395071" y="-276308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-1080479" y="193672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5" y="0"/>
                </a:lnTo>
                <a:lnTo>
                  <a:pt x="3066815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37628" y="931220"/>
            <a:ext cx="6674279" cy="1065494"/>
            <a:chOff x="0" y="0"/>
            <a:chExt cx="2391911" cy="38184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91911" cy="381849"/>
            </a:xfrm>
            <a:custGeom>
              <a:avLst/>
              <a:gdLst/>
              <a:ahLst/>
              <a:cxnLst/>
              <a:rect l="l" t="t" r="r" b="b"/>
              <a:pathLst>
                <a:path w="2391911" h="381849">
                  <a:moveTo>
                    <a:pt x="0" y="0"/>
                  </a:moveTo>
                  <a:lnTo>
                    <a:pt x="2391911" y="0"/>
                  </a:lnTo>
                  <a:lnTo>
                    <a:pt x="2391911" y="381849"/>
                  </a:lnTo>
                  <a:lnTo>
                    <a:pt x="0" y="381849"/>
                  </a:lnTo>
                  <a:close/>
                </a:path>
              </a:pathLst>
            </a:custGeom>
            <a:gradFill rotWithShape="1">
              <a:gsLst>
                <a:gs pos="0">
                  <a:srgbClr val="87D5FF">
                    <a:alpha val="100000"/>
                  </a:srgbClr>
                </a:gs>
                <a:gs pos="50000">
                  <a:srgbClr val="DCCCFC">
                    <a:alpha val="100000"/>
                  </a:srgbClr>
                </a:gs>
                <a:gs pos="100000">
                  <a:srgbClr val="F2F2F2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76200"/>
              <a:ext cx="2391911" cy="4580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437628" y="220343"/>
            <a:ext cx="1667808" cy="402307"/>
          </a:xfrm>
          <a:custGeom>
            <a:avLst/>
            <a:gdLst/>
            <a:ahLst/>
            <a:cxnLst/>
            <a:rect l="l" t="t" r="r" b="b"/>
            <a:pathLst>
              <a:path w="1667808" h="402307">
                <a:moveTo>
                  <a:pt x="0" y="0"/>
                </a:moveTo>
                <a:lnTo>
                  <a:pt x="1667808" y="0"/>
                </a:lnTo>
                <a:lnTo>
                  <a:pt x="1667808" y="402307"/>
                </a:lnTo>
                <a:lnTo>
                  <a:pt x="0" y="40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2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AutoShape 14"/>
          <p:cNvSpPr/>
          <p:nvPr/>
        </p:nvSpPr>
        <p:spPr>
          <a:xfrm>
            <a:off x="719465" y="94847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AutoShape 15"/>
          <p:cNvSpPr/>
          <p:nvPr/>
        </p:nvSpPr>
        <p:spPr>
          <a:xfrm>
            <a:off x="717083" y="388723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AutoShape 16"/>
          <p:cNvSpPr/>
          <p:nvPr/>
        </p:nvSpPr>
        <p:spPr>
          <a:xfrm>
            <a:off x="708668" y="45444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AutoShape 17"/>
          <p:cNvSpPr/>
          <p:nvPr/>
        </p:nvSpPr>
        <p:spPr>
          <a:xfrm>
            <a:off x="717083" y="520168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AutoShape 18"/>
          <p:cNvSpPr/>
          <p:nvPr/>
        </p:nvSpPr>
        <p:spPr>
          <a:xfrm>
            <a:off x="696847" y="80369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5750613" y="202424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5139309" y="7224666"/>
            <a:ext cx="2232000" cy="3255745"/>
          </a:xfrm>
          <a:custGeom>
            <a:avLst/>
            <a:gdLst/>
            <a:ahLst/>
            <a:cxnLst/>
            <a:rect l="l" t="t" r="r" b="b"/>
            <a:pathLst>
              <a:path w="2232000" h="3255745">
                <a:moveTo>
                  <a:pt x="0" y="0"/>
                </a:moveTo>
                <a:lnTo>
                  <a:pt x="2232001" y="0"/>
                </a:lnTo>
                <a:lnTo>
                  <a:pt x="2232001" y="3255745"/>
                </a:lnTo>
                <a:lnTo>
                  <a:pt x="0" y="32557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AutoShape 21"/>
          <p:cNvSpPr/>
          <p:nvPr/>
        </p:nvSpPr>
        <p:spPr>
          <a:xfrm>
            <a:off x="696847" y="8760862"/>
            <a:ext cx="5887748" cy="0"/>
          </a:xfrm>
          <a:prstGeom prst="line">
            <a:avLst/>
          </a:prstGeom>
          <a:ln w="19050" cap="flat">
            <a:solidFill>
              <a:srgbClr val="99D9FF">
                <a:alpha val="29804"/>
              </a:srgbClr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22" name="Group 22"/>
          <p:cNvGrpSpPr/>
          <p:nvPr/>
        </p:nvGrpSpPr>
        <p:grpSpPr>
          <a:xfrm>
            <a:off x="432395" y="5807205"/>
            <a:ext cx="6689977" cy="1521050"/>
            <a:chOff x="0" y="0"/>
            <a:chExt cx="2397537" cy="54511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397537" cy="545110"/>
            </a:xfrm>
            <a:custGeom>
              <a:avLst/>
              <a:gdLst/>
              <a:ahLst/>
              <a:cxnLst/>
              <a:rect l="l" t="t" r="r" b="b"/>
              <a:pathLst>
                <a:path w="2397537" h="545110">
                  <a:moveTo>
                    <a:pt x="42818" y="0"/>
                  </a:moveTo>
                  <a:lnTo>
                    <a:pt x="2354719" y="0"/>
                  </a:lnTo>
                  <a:cubicBezTo>
                    <a:pt x="2366075" y="0"/>
                    <a:pt x="2376966" y="4511"/>
                    <a:pt x="2384996" y="12541"/>
                  </a:cubicBezTo>
                  <a:cubicBezTo>
                    <a:pt x="2393025" y="20571"/>
                    <a:pt x="2397537" y="31462"/>
                    <a:pt x="2397537" y="42818"/>
                  </a:cubicBezTo>
                  <a:lnTo>
                    <a:pt x="2397537" y="502292"/>
                  </a:lnTo>
                  <a:cubicBezTo>
                    <a:pt x="2397537" y="513648"/>
                    <a:pt x="2393025" y="524539"/>
                    <a:pt x="2384996" y="532569"/>
                  </a:cubicBezTo>
                  <a:cubicBezTo>
                    <a:pt x="2376966" y="540599"/>
                    <a:pt x="2366075" y="545110"/>
                    <a:pt x="2354719" y="545110"/>
                  </a:cubicBezTo>
                  <a:lnTo>
                    <a:pt x="42818" y="545110"/>
                  </a:lnTo>
                  <a:cubicBezTo>
                    <a:pt x="31462" y="545110"/>
                    <a:pt x="20571" y="540599"/>
                    <a:pt x="12541" y="532569"/>
                  </a:cubicBezTo>
                  <a:cubicBezTo>
                    <a:pt x="4511" y="524539"/>
                    <a:pt x="0" y="513648"/>
                    <a:pt x="0" y="502292"/>
                  </a:cubicBezTo>
                  <a:lnTo>
                    <a:pt x="0" y="42818"/>
                  </a:lnTo>
                  <a:cubicBezTo>
                    <a:pt x="0" y="31462"/>
                    <a:pt x="4511" y="20571"/>
                    <a:pt x="12541" y="12541"/>
                  </a:cubicBezTo>
                  <a:cubicBezTo>
                    <a:pt x="20571" y="4511"/>
                    <a:pt x="31462" y="0"/>
                    <a:pt x="42818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28575"/>
              <a:ext cx="2397537" cy="5736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443870" y="2167382"/>
            <a:ext cx="6661794" cy="971226"/>
            <a:chOff x="0" y="0"/>
            <a:chExt cx="2387436" cy="34806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87436" cy="348066"/>
            </a:xfrm>
            <a:custGeom>
              <a:avLst/>
              <a:gdLst/>
              <a:ahLst/>
              <a:cxnLst/>
              <a:rect l="l" t="t" r="r" b="b"/>
              <a:pathLst>
                <a:path w="2387436" h="348066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305067"/>
                  </a:lnTo>
                  <a:cubicBezTo>
                    <a:pt x="2387436" y="316471"/>
                    <a:pt x="2382906" y="327408"/>
                    <a:pt x="2374842" y="335471"/>
                  </a:cubicBezTo>
                  <a:cubicBezTo>
                    <a:pt x="2366778" y="343535"/>
                    <a:pt x="2355841" y="348066"/>
                    <a:pt x="2344437" y="348066"/>
                  </a:cubicBezTo>
                  <a:lnTo>
                    <a:pt x="42999" y="348066"/>
                  </a:lnTo>
                  <a:cubicBezTo>
                    <a:pt x="31595" y="348066"/>
                    <a:pt x="20658" y="343535"/>
                    <a:pt x="12594" y="335471"/>
                  </a:cubicBezTo>
                  <a:cubicBezTo>
                    <a:pt x="4530" y="327408"/>
                    <a:pt x="0" y="316471"/>
                    <a:pt x="0" y="305067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2387436" cy="3766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>
            <a:off x="654194" y="3162421"/>
            <a:ext cx="6149806" cy="2620972"/>
          </a:xfrm>
          <a:custGeom>
            <a:avLst/>
            <a:gdLst/>
            <a:ahLst/>
            <a:cxnLst/>
            <a:rect l="l" t="t" r="r" b="b"/>
            <a:pathLst>
              <a:path w="6149806" h="2620972">
                <a:moveTo>
                  <a:pt x="0" y="0"/>
                </a:moveTo>
                <a:lnTo>
                  <a:pt x="6149806" y="0"/>
                </a:lnTo>
                <a:lnTo>
                  <a:pt x="6149806" y="2620972"/>
                </a:lnTo>
                <a:lnTo>
                  <a:pt x="0" y="26209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999"/>
            </a:blip>
            <a:stretch>
              <a:fillRect t="-34289" b="-34289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9" name="TextBox 29"/>
          <p:cNvSpPr txBox="1"/>
          <p:nvPr/>
        </p:nvSpPr>
        <p:spPr>
          <a:xfrm>
            <a:off x="437628" y="1052503"/>
            <a:ext cx="6674279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6. 쫓겨난 아이   7. 깜짝 카메라    8. 계략 </a:t>
            </a: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9. 충돌          10. 결심          (p.53~85)</a:t>
            </a:r>
          </a:p>
        </p:txBody>
      </p:sp>
      <p:sp>
        <p:nvSpPr>
          <p:cNvPr id="30" name="TextBox 30"/>
          <p:cNvSpPr txBox="1"/>
          <p:nvPr/>
        </p:nvSpPr>
        <p:spPr>
          <a:xfrm rot="507276">
            <a:off x="3802735" y="10290754"/>
            <a:ext cx="310401" cy="332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9"/>
              </a:lnSpc>
            </a:pPr>
            <a:r>
              <a:rPr lang="en-US" sz="1921">
                <a:solidFill>
                  <a:srgbClr val="67C78C"/>
                </a:solidFill>
                <a:latin typeface="TDTD봄꽃"/>
                <a:ea typeface="TDTD봄꽃"/>
                <a:cs typeface="TDTD봄꽃"/>
                <a:sym typeface="TDTD봄꽃"/>
              </a:rPr>
              <a:t>3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-553582" y="947253"/>
            <a:ext cx="2262442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FFFFFF"/>
                </a:solidFill>
                <a:latin typeface="TDTD심플"/>
                <a:ea typeface="TDTD심플"/>
                <a:cs typeface="TDTD심플"/>
                <a:sym typeface="TDTD심플"/>
              </a:rPr>
              <a:t> 차례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696847" y="3471983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*작은 제목: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654194" y="2320564"/>
            <a:ext cx="6274284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1. 위에 제시된 작은 제목 중 하나를 선택하고,  그 제목에 따라 어떤 이야기가    전개될지 상상해 봅시다.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77639" y="5914315"/>
            <a:ext cx="6149806" cy="1259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8620" lvl="1" indent="-194310" algn="l">
              <a:lnSpc>
                <a:spcPts val="2519"/>
              </a:lnSpc>
              <a:spcBef>
                <a:spcPct val="0"/>
              </a:spcBef>
              <a:buAutoNum type="arabicPeriod"/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(78쪽) ‘남우리’와 ‘윤서로’는 통화가 연결되자마자 상대방을 공격하며 화를 냅니다. 약한 마음을 숨기기 위해 악한 말을 퍼붓고, 마음에도 없는 말로 상처를 줍니다. 여러분도 친구나 가족에게 양 끝이 뾰족한 창이 되어 둘의 마음을 동시에 찌르게 되는 말을 주고받은 경험이 있나요?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C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7628" y="1111545"/>
            <a:ext cx="6684744" cy="9205303"/>
            <a:chOff x="0" y="0"/>
            <a:chExt cx="2395661" cy="32989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661" cy="3298973"/>
            </a:xfrm>
            <a:custGeom>
              <a:avLst/>
              <a:gdLst/>
              <a:ahLst/>
              <a:cxnLst/>
              <a:rect l="l" t="t" r="r" b="b"/>
              <a:pathLst>
                <a:path w="2395661" h="3298973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256121"/>
                  </a:lnTo>
                  <a:cubicBezTo>
                    <a:pt x="2395661" y="3279787"/>
                    <a:pt x="2376476" y="3298973"/>
                    <a:pt x="2352810" y="3298973"/>
                  </a:cubicBezTo>
                  <a:lnTo>
                    <a:pt x="42851" y="3298973"/>
                  </a:lnTo>
                  <a:cubicBezTo>
                    <a:pt x="19185" y="3298973"/>
                    <a:pt x="0" y="3279787"/>
                    <a:pt x="0" y="325612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395661" cy="3337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52928" y="682408"/>
            <a:ext cx="6684744" cy="9560848"/>
            <a:chOff x="0" y="0"/>
            <a:chExt cx="2395661" cy="34263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661" cy="3426392"/>
            </a:xfrm>
            <a:custGeom>
              <a:avLst/>
              <a:gdLst/>
              <a:ahLst/>
              <a:cxnLst/>
              <a:rect l="l" t="t" r="r" b="b"/>
              <a:pathLst>
                <a:path w="2395661" h="3426392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383541"/>
                  </a:lnTo>
                  <a:cubicBezTo>
                    <a:pt x="2395661" y="3407207"/>
                    <a:pt x="2376476" y="3426392"/>
                    <a:pt x="2352810" y="3426392"/>
                  </a:cubicBezTo>
                  <a:lnTo>
                    <a:pt x="42851" y="3426392"/>
                  </a:lnTo>
                  <a:cubicBezTo>
                    <a:pt x="19185" y="3426392"/>
                    <a:pt x="0" y="3407207"/>
                    <a:pt x="0" y="338354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395661" cy="34644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395071" y="-276308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-1080479" y="193672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5" y="0"/>
                </a:lnTo>
                <a:lnTo>
                  <a:pt x="3066815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37628" y="931220"/>
            <a:ext cx="6684744" cy="1065494"/>
            <a:chOff x="0" y="0"/>
            <a:chExt cx="2395661" cy="38184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95661" cy="381849"/>
            </a:xfrm>
            <a:custGeom>
              <a:avLst/>
              <a:gdLst/>
              <a:ahLst/>
              <a:cxnLst/>
              <a:rect l="l" t="t" r="r" b="b"/>
              <a:pathLst>
                <a:path w="2395661" h="381849">
                  <a:moveTo>
                    <a:pt x="0" y="0"/>
                  </a:moveTo>
                  <a:lnTo>
                    <a:pt x="2395661" y="0"/>
                  </a:lnTo>
                  <a:lnTo>
                    <a:pt x="2395661" y="381849"/>
                  </a:lnTo>
                  <a:lnTo>
                    <a:pt x="0" y="381849"/>
                  </a:lnTo>
                  <a:close/>
                </a:path>
              </a:pathLst>
            </a:custGeom>
            <a:gradFill rotWithShape="1">
              <a:gsLst>
                <a:gs pos="0">
                  <a:srgbClr val="87D5FF">
                    <a:alpha val="100000"/>
                  </a:srgbClr>
                </a:gs>
                <a:gs pos="50000">
                  <a:srgbClr val="DCCCFC">
                    <a:alpha val="100000"/>
                  </a:srgbClr>
                </a:gs>
                <a:gs pos="100000">
                  <a:srgbClr val="F2F2F2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76200"/>
              <a:ext cx="2395661" cy="4580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318528" y="206508"/>
            <a:ext cx="1667808" cy="402307"/>
          </a:xfrm>
          <a:custGeom>
            <a:avLst/>
            <a:gdLst/>
            <a:ahLst/>
            <a:cxnLst/>
            <a:rect l="l" t="t" r="r" b="b"/>
            <a:pathLst>
              <a:path w="1667808" h="402307">
                <a:moveTo>
                  <a:pt x="0" y="0"/>
                </a:moveTo>
                <a:lnTo>
                  <a:pt x="1667808" y="0"/>
                </a:lnTo>
                <a:lnTo>
                  <a:pt x="1667808" y="402307"/>
                </a:lnTo>
                <a:lnTo>
                  <a:pt x="0" y="40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2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AutoShape 14"/>
          <p:cNvSpPr/>
          <p:nvPr/>
        </p:nvSpPr>
        <p:spPr>
          <a:xfrm>
            <a:off x="719465" y="9647853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AutoShape 15"/>
          <p:cNvSpPr/>
          <p:nvPr/>
        </p:nvSpPr>
        <p:spPr>
          <a:xfrm>
            <a:off x="641451" y="3533276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AutoShape 16"/>
          <p:cNvSpPr/>
          <p:nvPr/>
        </p:nvSpPr>
        <p:spPr>
          <a:xfrm>
            <a:off x="641451" y="4152401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AutoShape 17"/>
          <p:cNvSpPr/>
          <p:nvPr/>
        </p:nvSpPr>
        <p:spPr>
          <a:xfrm>
            <a:off x="719465" y="8238600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AutoShape 18"/>
          <p:cNvSpPr/>
          <p:nvPr/>
        </p:nvSpPr>
        <p:spPr>
          <a:xfrm>
            <a:off x="756000" y="7565500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437628" y="6820739"/>
            <a:ext cx="3977672" cy="3496109"/>
          </a:xfrm>
          <a:custGeom>
            <a:avLst/>
            <a:gdLst/>
            <a:ahLst/>
            <a:cxnLst/>
            <a:rect l="l" t="t" r="r" b="b"/>
            <a:pathLst>
              <a:path w="3977672" h="3496109">
                <a:moveTo>
                  <a:pt x="0" y="0"/>
                </a:moveTo>
                <a:lnTo>
                  <a:pt x="3977672" y="0"/>
                </a:lnTo>
                <a:lnTo>
                  <a:pt x="3977672" y="3496109"/>
                </a:lnTo>
                <a:lnTo>
                  <a:pt x="0" y="34961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1999"/>
            </a:blip>
            <a:stretch>
              <a:fillRect t="-13836" b="-13836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AutoShape 20"/>
          <p:cNvSpPr/>
          <p:nvPr/>
        </p:nvSpPr>
        <p:spPr>
          <a:xfrm>
            <a:off x="770561" y="8971578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1" name="Freeform 21"/>
          <p:cNvSpPr/>
          <p:nvPr/>
        </p:nvSpPr>
        <p:spPr>
          <a:xfrm>
            <a:off x="5750613" y="202424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2" name="Group 22"/>
          <p:cNvGrpSpPr/>
          <p:nvPr/>
        </p:nvGrpSpPr>
        <p:grpSpPr>
          <a:xfrm>
            <a:off x="437628" y="4552451"/>
            <a:ext cx="6661794" cy="2268288"/>
            <a:chOff x="0" y="0"/>
            <a:chExt cx="2387436" cy="81290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387436" cy="812903"/>
            </a:xfrm>
            <a:custGeom>
              <a:avLst/>
              <a:gdLst/>
              <a:ahLst/>
              <a:cxnLst/>
              <a:rect l="l" t="t" r="r" b="b"/>
              <a:pathLst>
                <a:path w="2387436" h="812903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769904"/>
                  </a:lnTo>
                  <a:cubicBezTo>
                    <a:pt x="2387436" y="781308"/>
                    <a:pt x="2382906" y="792245"/>
                    <a:pt x="2374842" y="800309"/>
                  </a:cubicBezTo>
                  <a:cubicBezTo>
                    <a:pt x="2366778" y="808373"/>
                    <a:pt x="2355841" y="812903"/>
                    <a:pt x="2344437" y="812903"/>
                  </a:cubicBezTo>
                  <a:lnTo>
                    <a:pt x="42999" y="812903"/>
                  </a:lnTo>
                  <a:cubicBezTo>
                    <a:pt x="31595" y="812903"/>
                    <a:pt x="20658" y="808373"/>
                    <a:pt x="12594" y="800309"/>
                  </a:cubicBezTo>
                  <a:cubicBezTo>
                    <a:pt x="4530" y="792245"/>
                    <a:pt x="0" y="781308"/>
                    <a:pt x="0" y="769904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28575"/>
              <a:ext cx="2387436" cy="8414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437628" y="2249389"/>
            <a:ext cx="6661794" cy="821055"/>
            <a:chOff x="0" y="0"/>
            <a:chExt cx="2387436" cy="29424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87436" cy="294248"/>
            </a:xfrm>
            <a:custGeom>
              <a:avLst/>
              <a:gdLst/>
              <a:ahLst/>
              <a:cxnLst/>
              <a:rect l="l" t="t" r="r" b="b"/>
              <a:pathLst>
                <a:path w="2387436" h="294248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251248"/>
                  </a:lnTo>
                  <a:cubicBezTo>
                    <a:pt x="2387436" y="262653"/>
                    <a:pt x="2382906" y="273590"/>
                    <a:pt x="2374842" y="281653"/>
                  </a:cubicBezTo>
                  <a:cubicBezTo>
                    <a:pt x="2366778" y="289717"/>
                    <a:pt x="2355841" y="294248"/>
                    <a:pt x="2344437" y="294248"/>
                  </a:cubicBezTo>
                  <a:lnTo>
                    <a:pt x="42999" y="294248"/>
                  </a:lnTo>
                  <a:cubicBezTo>
                    <a:pt x="31595" y="294248"/>
                    <a:pt x="20658" y="289717"/>
                    <a:pt x="12594" y="281653"/>
                  </a:cubicBezTo>
                  <a:cubicBezTo>
                    <a:pt x="4530" y="273590"/>
                    <a:pt x="0" y="262653"/>
                    <a:pt x="0" y="251248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2387436" cy="322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>
            <a:off x="6314229" y="612881"/>
            <a:ext cx="1137771" cy="1658147"/>
          </a:xfrm>
          <a:custGeom>
            <a:avLst/>
            <a:gdLst/>
            <a:ahLst/>
            <a:cxnLst/>
            <a:rect l="l" t="t" r="r" b="b"/>
            <a:pathLst>
              <a:path w="1137771" h="1658147">
                <a:moveTo>
                  <a:pt x="0" y="0"/>
                </a:moveTo>
                <a:lnTo>
                  <a:pt x="1137771" y="0"/>
                </a:lnTo>
                <a:lnTo>
                  <a:pt x="1137771" y="1658148"/>
                </a:lnTo>
                <a:lnTo>
                  <a:pt x="0" y="16581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9" name="TextBox 29"/>
          <p:cNvSpPr txBox="1"/>
          <p:nvPr/>
        </p:nvSpPr>
        <p:spPr>
          <a:xfrm>
            <a:off x="129721" y="1049525"/>
            <a:ext cx="6674279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   11. 이해와 오해    12. 불꽃    13. 탈출 </a:t>
            </a: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14. 사라진 길  15. 두 개의 마음 (p.86~122)</a:t>
            </a:r>
          </a:p>
        </p:txBody>
      </p:sp>
      <p:sp>
        <p:nvSpPr>
          <p:cNvPr id="30" name="TextBox 30"/>
          <p:cNvSpPr txBox="1"/>
          <p:nvPr/>
        </p:nvSpPr>
        <p:spPr>
          <a:xfrm rot="507276">
            <a:off x="3802735" y="10290754"/>
            <a:ext cx="310401" cy="332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9"/>
              </a:lnSpc>
            </a:pPr>
            <a:r>
              <a:rPr lang="en-US" sz="1921">
                <a:solidFill>
                  <a:srgbClr val="67C78C"/>
                </a:solidFill>
                <a:latin typeface="TDTD봄꽃"/>
                <a:ea typeface="TDTD봄꽃"/>
                <a:cs typeface="TDTD봄꽃"/>
                <a:sym typeface="TDTD봄꽃"/>
              </a:rPr>
              <a:t>4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-553582" y="947253"/>
            <a:ext cx="2262442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FFFFFF"/>
                </a:solidFill>
                <a:latin typeface="TDTD심플"/>
                <a:ea typeface="TDTD심플"/>
                <a:cs typeface="TDTD심플"/>
                <a:sym typeface="TDTD심플"/>
              </a:rPr>
              <a:t> 차례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19465" y="7163639"/>
            <a:ext cx="6039013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나에게 있어                      은, 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5986787" y="7827214"/>
            <a:ext cx="656961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이다.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756000" y="8533875"/>
            <a:ext cx="952860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왜냐하면,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endParaRPr lang="en-US" sz="1800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756000" y="2320827"/>
            <a:ext cx="6217375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1. 윤서로의 라이벌 ‘모희수’의 등장으로 이야기는 더욱 재미있게 흘러갑니다.                 ‘모희수’라는 인물을 소개해 보세요. 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41451" y="4695326"/>
            <a:ext cx="6287028" cy="1887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8620" lvl="1" indent="-194310" algn="l">
              <a:lnSpc>
                <a:spcPts val="2519"/>
              </a:lnSpc>
              <a:buAutoNum type="arabicPeriod"/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(106쪽) ‘우리에게 있어 춤을 추는 건, 음악이 들려주는 이야기에 귀 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             기울이고 몸으로 대답하는 대화의 과정이었다.’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희수와의 즉석 댄스 배틀을 하며 남우리는 자신에게 춤을 추는 것이 어떤 의미를 가지는지 깨닫게 됩니다. </a:t>
            </a:r>
          </a:p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여러분도 자신에게 중요한 의미를 가지는 것이 무엇인지 생각해 봅시다.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C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7628" y="1111545"/>
            <a:ext cx="6684744" cy="9205303"/>
            <a:chOff x="0" y="0"/>
            <a:chExt cx="2395661" cy="32989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661" cy="3298973"/>
            </a:xfrm>
            <a:custGeom>
              <a:avLst/>
              <a:gdLst/>
              <a:ahLst/>
              <a:cxnLst/>
              <a:rect l="l" t="t" r="r" b="b"/>
              <a:pathLst>
                <a:path w="2395661" h="3298973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256121"/>
                  </a:lnTo>
                  <a:cubicBezTo>
                    <a:pt x="2395661" y="3279787"/>
                    <a:pt x="2376476" y="3298973"/>
                    <a:pt x="2352810" y="3298973"/>
                  </a:cubicBezTo>
                  <a:lnTo>
                    <a:pt x="42851" y="3298973"/>
                  </a:lnTo>
                  <a:cubicBezTo>
                    <a:pt x="19185" y="3298973"/>
                    <a:pt x="0" y="3279787"/>
                    <a:pt x="0" y="325612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395661" cy="3337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37628" y="756000"/>
            <a:ext cx="6684744" cy="9560848"/>
            <a:chOff x="0" y="0"/>
            <a:chExt cx="2395661" cy="34263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661" cy="3426392"/>
            </a:xfrm>
            <a:custGeom>
              <a:avLst/>
              <a:gdLst/>
              <a:ahLst/>
              <a:cxnLst/>
              <a:rect l="l" t="t" r="r" b="b"/>
              <a:pathLst>
                <a:path w="2395661" h="3426392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383541"/>
                  </a:lnTo>
                  <a:cubicBezTo>
                    <a:pt x="2395661" y="3407207"/>
                    <a:pt x="2376476" y="3426392"/>
                    <a:pt x="2352810" y="3426392"/>
                  </a:cubicBezTo>
                  <a:lnTo>
                    <a:pt x="42851" y="3426392"/>
                  </a:lnTo>
                  <a:cubicBezTo>
                    <a:pt x="19185" y="3426392"/>
                    <a:pt x="0" y="3407207"/>
                    <a:pt x="0" y="338354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395661" cy="34644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395071" y="-276308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-1080479" y="193672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5" y="0"/>
                </a:lnTo>
                <a:lnTo>
                  <a:pt x="3066815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37628" y="931220"/>
            <a:ext cx="6674279" cy="1065494"/>
            <a:chOff x="0" y="0"/>
            <a:chExt cx="2391911" cy="38184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91911" cy="381849"/>
            </a:xfrm>
            <a:custGeom>
              <a:avLst/>
              <a:gdLst/>
              <a:ahLst/>
              <a:cxnLst/>
              <a:rect l="l" t="t" r="r" b="b"/>
              <a:pathLst>
                <a:path w="2391911" h="381849">
                  <a:moveTo>
                    <a:pt x="0" y="0"/>
                  </a:moveTo>
                  <a:lnTo>
                    <a:pt x="2391911" y="0"/>
                  </a:lnTo>
                  <a:lnTo>
                    <a:pt x="2391911" y="381849"/>
                  </a:lnTo>
                  <a:lnTo>
                    <a:pt x="0" y="381849"/>
                  </a:lnTo>
                  <a:close/>
                </a:path>
              </a:pathLst>
            </a:custGeom>
            <a:gradFill rotWithShape="1">
              <a:gsLst>
                <a:gs pos="0">
                  <a:srgbClr val="87D5FF">
                    <a:alpha val="100000"/>
                  </a:srgbClr>
                </a:gs>
                <a:gs pos="50000">
                  <a:srgbClr val="DCCCFC">
                    <a:alpha val="100000"/>
                  </a:srgbClr>
                </a:gs>
                <a:gs pos="100000">
                  <a:srgbClr val="F2F2F2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76200"/>
              <a:ext cx="2391911" cy="4580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437628" y="202424"/>
            <a:ext cx="1667808" cy="402307"/>
          </a:xfrm>
          <a:custGeom>
            <a:avLst/>
            <a:gdLst/>
            <a:ahLst/>
            <a:cxnLst/>
            <a:rect l="l" t="t" r="r" b="b"/>
            <a:pathLst>
              <a:path w="1667808" h="402307">
                <a:moveTo>
                  <a:pt x="0" y="0"/>
                </a:moveTo>
                <a:lnTo>
                  <a:pt x="1667808" y="0"/>
                </a:lnTo>
                <a:lnTo>
                  <a:pt x="1667808" y="402307"/>
                </a:lnTo>
                <a:lnTo>
                  <a:pt x="0" y="40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2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AutoShape 14"/>
          <p:cNvSpPr/>
          <p:nvPr/>
        </p:nvSpPr>
        <p:spPr>
          <a:xfrm>
            <a:off x="708668" y="953861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AutoShape 15"/>
          <p:cNvSpPr/>
          <p:nvPr/>
        </p:nvSpPr>
        <p:spPr>
          <a:xfrm>
            <a:off x="641451" y="4882016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AutoShape 16"/>
          <p:cNvSpPr/>
          <p:nvPr/>
        </p:nvSpPr>
        <p:spPr>
          <a:xfrm>
            <a:off x="708668" y="883376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AutoShape 17"/>
          <p:cNvSpPr/>
          <p:nvPr/>
        </p:nvSpPr>
        <p:spPr>
          <a:xfrm>
            <a:off x="641451" y="5591628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Freeform 18"/>
          <p:cNvSpPr/>
          <p:nvPr/>
        </p:nvSpPr>
        <p:spPr>
          <a:xfrm>
            <a:off x="5750613" y="202424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9" name="Group 19"/>
          <p:cNvGrpSpPr/>
          <p:nvPr/>
        </p:nvGrpSpPr>
        <p:grpSpPr>
          <a:xfrm>
            <a:off x="460578" y="2312081"/>
            <a:ext cx="6661794" cy="1869847"/>
            <a:chOff x="0" y="0"/>
            <a:chExt cx="2387436" cy="67011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87436" cy="670111"/>
            </a:xfrm>
            <a:custGeom>
              <a:avLst/>
              <a:gdLst/>
              <a:ahLst/>
              <a:cxnLst/>
              <a:rect l="l" t="t" r="r" b="b"/>
              <a:pathLst>
                <a:path w="2387436" h="670111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627112"/>
                  </a:lnTo>
                  <a:cubicBezTo>
                    <a:pt x="2387436" y="638516"/>
                    <a:pt x="2382906" y="649453"/>
                    <a:pt x="2374842" y="657517"/>
                  </a:cubicBezTo>
                  <a:cubicBezTo>
                    <a:pt x="2366778" y="665581"/>
                    <a:pt x="2355841" y="670111"/>
                    <a:pt x="2344437" y="670111"/>
                  </a:cubicBezTo>
                  <a:lnTo>
                    <a:pt x="42999" y="670111"/>
                  </a:lnTo>
                  <a:cubicBezTo>
                    <a:pt x="31595" y="670111"/>
                    <a:pt x="20658" y="665581"/>
                    <a:pt x="12594" y="657517"/>
                  </a:cubicBezTo>
                  <a:cubicBezTo>
                    <a:pt x="4530" y="649453"/>
                    <a:pt x="0" y="638516"/>
                    <a:pt x="0" y="627112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28575"/>
              <a:ext cx="2387436" cy="6986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460578" y="6296478"/>
            <a:ext cx="6661794" cy="1841228"/>
            <a:chOff x="0" y="0"/>
            <a:chExt cx="2387436" cy="65985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387436" cy="659854"/>
            </a:xfrm>
            <a:custGeom>
              <a:avLst/>
              <a:gdLst/>
              <a:ahLst/>
              <a:cxnLst/>
              <a:rect l="l" t="t" r="r" b="b"/>
              <a:pathLst>
                <a:path w="2387436" h="659854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616855"/>
                  </a:lnTo>
                  <a:cubicBezTo>
                    <a:pt x="2387436" y="628259"/>
                    <a:pt x="2382906" y="639196"/>
                    <a:pt x="2374842" y="647260"/>
                  </a:cubicBezTo>
                  <a:cubicBezTo>
                    <a:pt x="2366778" y="655324"/>
                    <a:pt x="2355841" y="659854"/>
                    <a:pt x="2344437" y="659854"/>
                  </a:cubicBezTo>
                  <a:lnTo>
                    <a:pt x="42999" y="659854"/>
                  </a:lnTo>
                  <a:cubicBezTo>
                    <a:pt x="31595" y="659854"/>
                    <a:pt x="20658" y="655324"/>
                    <a:pt x="12594" y="647260"/>
                  </a:cubicBezTo>
                  <a:cubicBezTo>
                    <a:pt x="4530" y="639196"/>
                    <a:pt x="0" y="628259"/>
                    <a:pt x="0" y="616855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28575"/>
              <a:ext cx="2387436" cy="6884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5" name="Freeform 25"/>
          <p:cNvSpPr/>
          <p:nvPr/>
        </p:nvSpPr>
        <p:spPr>
          <a:xfrm>
            <a:off x="108000" y="4027444"/>
            <a:ext cx="1520515" cy="1764372"/>
          </a:xfrm>
          <a:custGeom>
            <a:avLst/>
            <a:gdLst/>
            <a:ahLst/>
            <a:cxnLst/>
            <a:rect l="l" t="t" r="r" b="b"/>
            <a:pathLst>
              <a:path w="1520515" h="1764372">
                <a:moveTo>
                  <a:pt x="0" y="0"/>
                </a:moveTo>
                <a:lnTo>
                  <a:pt x="1520515" y="0"/>
                </a:lnTo>
                <a:lnTo>
                  <a:pt x="1520515" y="1764372"/>
                </a:lnTo>
                <a:lnTo>
                  <a:pt x="0" y="176437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6" name="Freeform 26"/>
          <p:cNvSpPr/>
          <p:nvPr/>
        </p:nvSpPr>
        <p:spPr>
          <a:xfrm>
            <a:off x="5395071" y="8957444"/>
            <a:ext cx="2056929" cy="1626556"/>
          </a:xfrm>
          <a:custGeom>
            <a:avLst/>
            <a:gdLst/>
            <a:ahLst/>
            <a:cxnLst/>
            <a:rect l="l" t="t" r="r" b="b"/>
            <a:pathLst>
              <a:path w="2056929" h="1626556">
                <a:moveTo>
                  <a:pt x="0" y="0"/>
                </a:moveTo>
                <a:lnTo>
                  <a:pt x="2056929" y="0"/>
                </a:lnTo>
                <a:lnTo>
                  <a:pt x="2056929" y="1626556"/>
                </a:lnTo>
                <a:lnTo>
                  <a:pt x="0" y="16265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7" name="TextBox 27"/>
          <p:cNvSpPr txBox="1"/>
          <p:nvPr/>
        </p:nvSpPr>
        <p:spPr>
          <a:xfrm>
            <a:off x="129721" y="1058848"/>
            <a:ext cx="6674279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 16. 약속    17. 달밤    18. 대결   19. 제자리    </a:t>
            </a: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20. 밤의 놀이공원            (p.123~158)</a:t>
            </a:r>
          </a:p>
        </p:txBody>
      </p:sp>
      <p:sp>
        <p:nvSpPr>
          <p:cNvPr id="28" name="TextBox 28"/>
          <p:cNvSpPr txBox="1"/>
          <p:nvPr/>
        </p:nvSpPr>
        <p:spPr>
          <a:xfrm rot="507276">
            <a:off x="3802735" y="10290754"/>
            <a:ext cx="310401" cy="332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9"/>
              </a:lnSpc>
            </a:pPr>
            <a:r>
              <a:rPr lang="en-US" sz="1921">
                <a:solidFill>
                  <a:srgbClr val="67C78C"/>
                </a:solidFill>
                <a:latin typeface="TDTD봄꽃"/>
                <a:ea typeface="TDTD봄꽃"/>
                <a:cs typeface="TDTD봄꽃"/>
                <a:sym typeface="TDTD봄꽃"/>
              </a:rPr>
              <a:t>5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-553582" y="947253"/>
            <a:ext cx="2262442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FFFFFF"/>
                </a:solidFill>
                <a:latin typeface="TDTD심플"/>
                <a:ea typeface="TDTD심플"/>
                <a:cs typeface="TDTD심플"/>
                <a:sym typeface="TDTD심플"/>
              </a:rPr>
              <a:t> 차례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91311" y="2453914"/>
            <a:ext cx="6377377" cy="1573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1. (131쪽) 난생처음 자전거를 배우며 땀 흘리는 경험을 하게 된 윤서로는 </a:t>
            </a:r>
          </a:p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비로소 자신이 무엇을 원하는지 깨닫게 됩니다. 스스로 목표를 정하고 결과를 </a:t>
            </a:r>
          </a:p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위해 나아가기를 결심하지요. 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여러분이 의미 있다고 여기는 일은 무엇인가요? 그 일을 위해 어떻게 땀 흘릴 수 있을까요?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54194" y="6401253"/>
            <a:ext cx="6149806" cy="1887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8620" lvl="1" indent="-194310" algn="l">
              <a:lnSpc>
                <a:spcPts val="2519"/>
              </a:lnSpc>
              <a:buAutoNum type="arabicPeriod"/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(149쪽) 남우리는 모희수와의 라이벌 대결에서 경쟁에는 적합하지 않은 안무를 선택합니다. 비록 이기지는 못했지만, 팀원들과 함께한 무대가 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너무 좋아서 눈물을 흘립니다. 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여러분도 이런 경험이 있는지 생각해 봅시다. 함께 만들었기에, 최선을 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  다했기에, 결과에 상관없이 기뻤던 값진 경험이 있나요? </a:t>
            </a:r>
          </a:p>
          <a:p>
            <a:pPr algn="l">
              <a:lnSpc>
                <a:spcPts val="2519"/>
              </a:lnSpc>
              <a:spcBef>
                <a:spcPct val="0"/>
              </a:spcBef>
            </a:pPr>
            <a:endParaRPr lang="en-US" sz="1799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C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7628" y="1111545"/>
            <a:ext cx="6684744" cy="9205303"/>
            <a:chOff x="0" y="0"/>
            <a:chExt cx="2395661" cy="32989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661" cy="3298973"/>
            </a:xfrm>
            <a:custGeom>
              <a:avLst/>
              <a:gdLst/>
              <a:ahLst/>
              <a:cxnLst/>
              <a:rect l="l" t="t" r="r" b="b"/>
              <a:pathLst>
                <a:path w="2395661" h="3298973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256121"/>
                  </a:lnTo>
                  <a:cubicBezTo>
                    <a:pt x="2395661" y="3279787"/>
                    <a:pt x="2376476" y="3298973"/>
                    <a:pt x="2352810" y="3298973"/>
                  </a:cubicBezTo>
                  <a:lnTo>
                    <a:pt x="42851" y="3298973"/>
                  </a:lnTo>
                  <a:cubicBezTo>
                    <a:pt x="19185" y="3298973"/>
                    <a:pt x="0" y="3279787"/>
                    <a:pt x="0" y="325612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395661" cy="3337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37628" y="756000"/>
            <a:ext cx="6684744" cy="9560848"/>
            <a:chOff x="0" y="0"/>
            <a:chExt cx="2395661" cy="34263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661" cy="3426392"/>
            </a:xfrm>
            <a:custGeom>
              <a:avLst/>
              <a:gdLst/>
              <a:ahLst/>
              <a:cxnLst/>
              <a:rect l="l" t="t" r="r" b="b"/>
              <a:pathLst>
                <a:path w="2395661" h="3426392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383541"/>
                  </a:lnTo>
                  <a:cubicBezTo>
                    <a:pt x="2395661" y="3407207"/>
                    <a:pt x="2376476" y="3426392"/>
                    <a:pt x="2352810" y="3426392"/>
                  </a:cubicBezTo>
                  <a:lnTo>
                    <a:pt x="42851" y="3426392"/>
                  </a:lnTo>
                  <a:cubicBezTo>
                    <a:pt x="19185" y="3426392"/>
                    <a:pt x="0" y="3407207"/>
                    <a:pt x="0" y="338354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395661" cy="34644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395071" y="-276308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-1080479" y="193672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5" y="0"/>
                </a:lnTo>
                <a:lnTo>
                  <a:pt x="3066815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37628" y="931220"/>
            <a:ext cx="6674279" cy="1065494"/>
            <a:chOff x="0" y="0"/>
            <a:chExt cx="2391911" cy="38184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91911" cy="381849"/>
            </a:xfrm>
            <a:custGeom>
              <a:avLst/>
              <a:gdLst/>
              <a:ahLst/>
              <a:cxnLst/>
              <a:rect l="l" t="t" r="r" b="b"/>
              <a:pathLst>
                <a:path w="2391911" h="381849">
                  <a:moveTo>
                    <a:pt x="0" y="0"/>
                  </a:moveTo>
                  <a:lnTo>
                    <a:pt x="2391911" y="0"/>
                  </a:lnTo>
                  <a:lnTo>
                    <a:pt x="2391911" y="381849"/>
                  </a:lnTo>
                  <a:lnTo>
                    <a:pt x="0" y="381849"/>
                  </a:lnTo>
                  <a:close/>
                </a:path>
              </a:pathLst>
            </a:custGeom>
            <a:gradFill rotWithShape="1">
              <a:gsLst>
                <a:gs pos="0">
                  <a:srgbClr val="87D5FF">
                    <a:alpha val="100000"/>
                  </a:srgbClr>
                </a:gs>
                <a:gs pos="50000">
                  <a:srgbClr val="DCCCFC">
                    <a:alpha val="100000"/>
                  </a:srgbClr>
                </a:gs>
                <a:gs pos="100000">
                  <a:srgbClr val="F2F2F2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76200"/>
              <a:ext cx="2391911" cy="4580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318528" y="220343"/>
            <a:ext cx="1667808" cy="402307"/>
          </a:xfrm>
          <a:custGeom>
            <a:avLst/>
            <a:gdLst/>
            <a:ahLst/>
            <a:cxnLst/>
            <a:rect l="l" t="t" r="r" b="b"/>
            <a:pathLst>
              <a:path w="1667808" h="402307">
                <a:moveTo>
                  <a:pt x="0" y="0"/>
                </a:moveTo>
                <a:lnTo>
                  <a:pt x="1667808" y="0"/>
                </a:lnTo>
                <a:lnTo>
                  <a:pt x="1667808" y="402307"/>
                </a:lnTo>
                <a:lnTo>
                  <a:pt x="0" y="40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2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AutoShape 14"/>
          <p:cNvSpPr/>
          <p:nvPr/>
        </p:nvSpPr>
        <p:spPr>
          <a:xfrm>
            <a:off x="654194" y="386818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AutoShape 15"/>
          <p:cNvSpPr/>
          <p:nvPr/>
        </p:nvSpPr>
        <p:spPr>
          <a:xfrm>
            <a:off x="654194" y="46206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AutoShape 16"/>
          <p:cNvSpPr/>
          <p:nvPr/>
        </p:nvSpPr>
        <p:spPr>
          <a:xfrm>
            <a:off x="696847" y="944856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AutoShape 17"/>
          <p:cNvSpPr/>
          <p:nvPr/>
        </p:nvSpPr>
        <p:spPr>
          <a:xfrm>
            <a:off x="696847" y="7289567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AutoShape 18"/>
          <p:cNvSpPr/>
          <p:nvPr/>
        </p:nvSpPr>
        <p:spPr>
          <a:xfrm>
            <a:off x="654194" y="653709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5750613" y="202424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0" name="Group 20"/>
          <p:cNvGrpSpPr/>
          <p:nvPr/>
        </p:nvGrpSpPr>
        <p:grpSpPr>
          <a:xfrm>
            <a:off x="460578" y="7884562"/>
            <a:ext cx="6661794" cy="821055"/>
            <a:chOff x="0" y="0"/>
            <a:chExt cx="2387436" cy="29424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436" cy="294248"/>
            </a:xfrm>
            <a:custGeom>
              <a:avLst/>
              <a:gdLst/>
              <a:ahLst/>
              <a:cxnLst/>
              <a:rect l="l" t="t" r="r" b="b"/>
              <a:pathLst>
                <a:path w="2387436" h="294248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251248"/>
                  </a:lnTo>
                  <a:cubicBezTo>
                    <a:pt x="2387436" y="262653"/>
                    <a:pt x="2382906" y="273590"/>
                    <a:pt x="2374842" y="281653"/>
                  </a:cubicBezTo>
                  <a:cubicBezTo>
                    <a:pt x="2366778" y="289717"/>
                    <a:pt x="2355841" y="294248"/>
                    <a:pt x="2344437" y="294248"/>
                  </a:cubicBezTo>
                  <a:lnTo>
                    <a:pt x="42999" y="294248"/>
                  </a:lnTo>
                  <a:cubicBezTo>
                    <a:pt x="31595" y="294248"/>
                    <a:pt x="20658" y="289717"/>
                    <a:pt x="12594" y="281653"/>
                  </a:cubicBezTo>
                  <a:cubicBezTo>
                    <a:pt x="4530" y="273590"/>
                    <a:pt x="0" y="262653"/>
                    <a:pt x="0" y="251248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28575"/>
              <a:ext cx="2387436" cy="322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398200" y="5106437"/>
            <a:ext cx="6661794" cy="821055"/>
            <a:chOff x="0" y="0"/>
            <a:chExt cx="2387436" cy="29424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87436" cy="294248"/>
            </a:xfrm>
            <a:custGeom>
              <a:avLst/>
              <a:gdLst/>
              <a:ahLst/>
              <a:cxnLst/>
              <a:rect l="l" t="t" r="r" b="b"/>
              <a:pathLst>
                <a:path w="2387436" h="294248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251248"/>
                  </a:lnTo>
                  <a:cubicBezTo>
                    <a:pt x="2387436" y="262653"/>
                    <a:pt x="2382906" y="273590"/>
                    <a:pt x="2374842" y="281653"/>
                  </a:cubicBezTo>
                  <a:cubicBezTo>
                    <a:pt x="2366778" y="289717"/>
                    <a:pt x="2355841" y="294248"/>
                    <a:pt x="2344437" y="294248"/>
                  </a:cubicBezTo>
                  <a:lnTo>
                    <a:pt x="42999" y="294248"/>
                  </a:lnTo>
                  <a:cubicBezTo>
                    <a:pt x="31595" y="294248"/>
                    <a:pt x="20658" y="289717"/>
                    <a:pt x="12594" y="281653"/>
                  </a:cubicBezTo>
                  <a:cubicBezTo>
                    <a:pt x="4530" y="273590"/>
                    <a:pt x="0" y="262653"/>
                    <a:pt x="0" y="251248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28575"/>
              <a:ext cx="2387436" cy="322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37628" y="2215867"/>
            <a:ext cx="6661794" cy="821055"/>
            <a:chOff x="0" y="0"/>
            <a:chExt cx="2387436" cy="29424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387436" cy="294248"/>
            </a:xfrm>
            <a:custGeom>
              <a:avLst/>
              <a:gdLst/>
              <a:ahLst/>
              <a:cxnLst/>
              <a:rect l="l" t="t" r="r" b="b"/>
              <a:pathLst>
                <a:path w="2387436" h="294248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251248"/>
                  </a:lnTo>
                  <a:cubicBezTo>
                    <a:pt x="2387436" y="262653"/>
                    <a:pt x="2382906" y="273590"/>
                    <a:pt x="2374842" y="281653"/>
                  </a:cubicBezTo>
                  <a:cubicBezTo>
                    <a:pt x="2366778" y="289717"/>
                    <a:pt x="2355841" y="294248"/>
                    <a:pt x="2344437" y="294248"/>
                  </a:cubicBezTo>
                  <a:lnTo>
                    <a:pt x="42999" y="294248"/>
                  </a:lnTo>
                  <a:cubicBezTo>
                    <a:pt x="31595" y="294248"/>
                    <a:pt x="20658" y="289717"/>
                    <a:pt x="12594" y="281653"/>
                  </a:cubicBezTo>
                  <a:cubicBezTo>
                    <a:pt x="4530" y="273590"/>
                    <a:pt x="0" y="262653"/>
                    <a:pt x="0" y="251248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28575"/>
              <a:ext cx="2387436" cy="322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9" name="Freeform 29"/>
          <p:cNvSpPr/>
          <p:nvPr/>
        </p:nvSpPr>
        <p:spPr>
          <a:xfrm>
            <a:off x="5750613" y="8886363"/>
            <a:ext cx="1939953" cy="1520716"/>
          </a:xfrm>
          <a:custGeom>
            <a:avLst/>
            <a:gdLst/>
            <a:ahLst/>
            <a:cxnLst/>
            <a:rect l="l" t="t" r="r" b="b"/>
            <a:pathLst>
              <a:path w="1939953" h="1520716">
                <a:moveTo>
                  <a:pt x="0" y="0"/>
                </a:moveTo>
                <a:lnTo>
                  <a:pt x="1939953" y="0"/>
                </a:lnTo>
                <a:lnTo>
                  <a:pt x="1939953" y="1520715"/>
                </a:lnTo>
                <a:lnTo>
                  <a:pt x="0" y="15207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0000"/>
            </a:blip>
            <a:stretch>
              <a:fillRect l="-13507" t="-23519" r="-6833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0" name="Freeform 30"/>
          <p:cNvSpPr/>
          <p:nvPr/>
        </p:nvSpPr>
        <p:spPr>
          <a:xfrm>
            <a:off x="152645" y="5563637"/>
            <a:ext cx="1206710" cy="2418448"/>
          </a:xfrm>
          <a:custGeom>
            <a:avLst/>
            <a:gdLst/>
            <a:ahLst/>
            <a:cxnLst/>
            <a:rect l="l" t="t" r="r" b="b"/>
            <a:pathLst>
              <a:path w="1206710" h="2418448">
                <a:moveTo>
                  <a:pt x="0" y="0"/>
                </a:moveTo>
                <a:lnTo>
                  <a:pt x="1206710" y="0"/>
                </a:lnTo>
                <a:lnTo>
                  <a:pt x="1206710" y="2418448"/>
                </a:lnTo>
                <a:lnTo>
                  <a:pt x="0" y="24184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1" name="Freeform 31"/>
          <p:cNvSpPr/>
          <p:nvPr/>
        </p:nvSpPr>
        <p:spPr>
          <a:xfrm>
            <a:off x="6443490" y="3172758"/>
            <a:ext cx="969977" cy="2052741"/>
          </a:xfrm>
          <a:custGeom>
            <a:avLst/>
            <a:gdLst/>
            <a:ahLst/>
            <a:cxnLst/>
            <a:rect l="l" t="t" r="r" b="b"/>
            <a:pathLst>
              <a:path w="969977" h="2052741">
                <a:moveTo>
                  <a:pt x="0" y="0"/>
                </a:moveTo>
                <a:lnTo>
                  <a:pt x="969977" y="0"/>
                </a:lnTo>
                <a:lnTo>
                  <a:pt x="969977" y="2052741"/>
                </a:lnTo>
                <a:lnTo>
                  <a:pt x="0" y="205274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076" t="-7431" r="-13025" b="-6491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2" name="TextBox 32"/>
          <p:cNvSpPr txBox="1"/>
          <p:nvPr/>
        </p:nvSpPr>
        <p:spPr>
          <a:xfrm>
            <a:off x="437628" y="1052503"/>
            <a:ext cx="6674279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21. 시도    22. 퍼레이드    23. 준비    24. 무대</a:t>
            </a:r>
          </a:p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4098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25. 인사 26. 공지사항 *에필로그 (p.159~189)</a:t>
            </a:r>
          </a:p>
        </p:txBody>
      </p:sp>
      <p:sp>
        <p:nvSpPr>
          <p:cNvPr id="33" name="TextBox 33"/>
          <p:cNvSpPr txBox="1"/>
          <p:nvPr/>
        </p:nvSpPr>
        <p:spPr>
          <a:xfrm rot="507276">
            <a:off x="3802735" y="10290754"/>
            <a:ext cx="310401" cy="332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9"/>
              </a:lnSpc>
            </a:pPr>
            <a:r>
              <a:rPr lang="en-US" sz="1921">
                <a:solidFill>
                  <a:srgbClr val="67C78C"/>
                </a:solidFill>
                <a:latin typeface="TDTD봄꽃"/>
                <a:ea typeface="TDTD봄꽃"/>
                <a:cs typeface="TDTD봄꽃"/>
                <a:sym typeface="TDTD봄꽃"/>
              </a:rPr>
              <a:t>6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-553582" y="947253"/>
            <a:ext cx="2262442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FFFFFF"/>
                </a:solidFill>
                <a:latin typeface="TDTD심플"/>
                <a:ea typeface="TDTD심플"/>
                <a:cs typeface="TDTD심플"/>
                <a:sym typeface="TDTD심플"/>
              </a:rPr>
              <a:t> 차례 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54194" y="3541747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*달빛: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96847" y="4304432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*폭우: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99864" y="7984205"/>
            <a:ext cx="6149806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3. 여러분에게 ‘우리’라고 할 수 있는 사람은 누구인가요? </a:t>
            </a:r>
          </a:p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‘우리와 서로’ 무엇을 할 수 있나요?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54194" y="5177874"/>
            <a:ext cx="6149806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2. &lt;만약에 우리 서로&gt;를 읽고 가장 기억에 남는 장면은 무엇인가요? </a:t>
            </a:r>
          </a:p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그 이유를 말해 봅시다.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96847" y="2292067"/>
            <a:ext cx="6039013" cy="63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1. &lt;만약에 우리 서로&gt;에서는 ‘달빛’과 ‘폭우’라는 반대되는 이미지가 반복하여 제시됩니다. 각각의 단어가 상징하는 것은 무엇일까요?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C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7628" y="1111545"/>
            <a:ext cx="6684744" cy="9205303"/>
            <a:chOff x="0" y="0"/>
            <a:chExt cx="2395661" cy="32989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5661" cy="3298973"/>
            </a:xfrm>
            <a:custGeom>
              <a:avLst/>
              <a:gdLst/>
              <a:ahLst/>
              <a:cxnLst/>
              <a:rect l="l" t="t" r="r" b="b"/>
              <a:pathLst>
                <a:path w="2395661" h="3298973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256121"/>
                  </a:lnTo>
                  <a:cubicBezTo>
                    <a:pt x="2395661" y="3279787"/>
                    <a:pt x="2376476" y="3298973"/>
                    <a:pt x="2352810" y="3298973"/>
                  </a:cubicBezTo>
                  <a:lnTo>
                    <a:pt x="42851" y="3298973"/>
                  </a:lnTo>
                  <a:cubicBezTo>
                    <a:pt x="19185" y="3298973"/>
                    <a:pt x="0" y="3279787"/>
                    <a:pt x="0" y="325612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395661" cy="3337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37628" y="752150"/>
            <a:ext cx="6684744" cy="9560848"/>
            <a:chOff x="0" y="0"/>
            <a:chExt cx="2395661" cy="34263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661" cy="3426392"/>
            </a:xfrm>
            <a:custGeom>
              <a:avLst/>
              <a:gdLst/>
              <a:ahLst/>
              <a:cxnLst/>
              <a:rect l="l" t="t" r="r" b="b"/>
              <a:pathLst>
                <a:path w="2395661" h="3426392">
                  <a:moveTo>
                    <a:pt x="42851" y="0"/>
                  </a:moveTo>
                  <a:lnTo>
                    <a:pt x="2352810" y="0"/>
                  </a:lnTo>
                  <a:cubicBezTo>
                    <a:pt x="2364175" y="0"/>
                    <a:pt x="2375074" y="4515"/>
                    <a:pt x="2383110" y="12551"/>
                  </a:cubicBezTo>
                  <a:cubicBezTo>
                    <a:pt x="2391147" y="20587"/>
                    <a:pt x="2395661" y="31487"/>
                    <a:pt x="2395661" y="42851"/>
                  </a:cubicBezTo>
                  <a:lnTo>
                    <a:pt x="2395661" y="3383541"/>
                  </a:lnTo>
                  <a:cubicBezTo>
                    <a:pt x="2395661" y="3407207"/>
                    <a:pt x="2376476" y="3426392"/>
                    <a:pt x="2352810" y="3426392"/>
                  </a:cubicBezTo>
                  <a:lnTo>
                    <a:pt x="42851" y="3426392"/>
                  </a:lnTo>
                  <a:cubicBezTo>
                    <a:pt x="19185" y="3426392"/>
                    <a:pt x="0" y="3407207"/>
                    <a:pt x="0" y="3383541"/>
                  </a:cubicBezTo>
                  <a:lnTo>
                    <a:pt x="0" y="42851"/>
                  </a:lnTo>
                  <a:cubicBezTo>
                    <a:pt x="0" y="19185"/>
                    <a:pt x="19185" y="0"/>
                    <a:pt x="4285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395661" cy="34644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395071" y="-276308"/>
            <a:ext cx="3066815" cy="1762078"/>
          </a:xfrm>
          <a:custGeom>
            <a:avLst/>
            <a:gdLst/>
            <a:ahLst/>
            <a:cxnLst/>
            <a:rect l="l" t="t" r="r" b="b"/>
            <a:pathLst>
              <a:path w="3066815" h="1762078">
                <a:moveTo>
                  <a:pt x="0" y="0"/>
                </a:moveTo>
                <a:lnTo>
                  <a:pt x="3066815" y="0"/>
                </a:lnTo>
                <a:lnTo>
                  <a:pt x="3066815" y="1762078"/>
                </a:lnTo>
                <a:lnTo>
                  <a:pt x="0" y="17620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-4982" r="-498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9" name="Freeform 9"/>
          <p:cNvSpPr/>
          <p:nvPr/>
        </p:nvSpPr>
        <p:spPr>
          <a:xfrm>
            <a:off x="-1080479" y="193672"/>
            <a:ext cx="3066815" cy="1602411"/>
          </a:xfrm>
          <a:custGeom>
            <a:avLst/>
            <a:gdLst/>
            <a:ahLst/>
            <a:cxnLst/>
            <a:rect l="l" t="t" r="r" b="b"/>
            <a:pathLst>
              <a:path w="3066815" h="1602411">
                <a:moveTo>
                  <a:pt x="0" y="0"/>
                </a:moveTo>
                <a:lnTo>
                  <a:pt x="3066815" y="0"/>
                </a:lnTo>
                <a:lnTo>
                  <a:pt x="3066815" y="1602411"/>
                </a:lnTo>
                <a:lnTo>
                  <a:pt x="0" y="1602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37628" y="994878"/>
            <a:ext cx="6677094" cy="683888"/>
            <a:chOff x="0" y="0"/>
            <a:chExt cx="2392920" cy="24509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92920" cy="245090"/>
            </a:xfrm>
            <a:custGeom>
              <a:avLst/>
              <a:gdLst/>
              <a:ahLst/>
              <a:cxnLst/>
              <a:rect l="l" t="t" r="r" b="b"/>
              <a:pathLst>
                <a:path w="2392920" h="245090">
                  <a:moveTo>
                    <a:pt x="0" y="0"/>
                  </a:moveTo>
                  <a:lnTo>
                    <a:pt x="2392920" y="0"/>
                  </a:lnTo>
                  <a:lnTo>
                    <a:pt x="2392920" y="245090"/>
                  </a:lnTo>
                  <a:lnTo>
                    <a:pt x="0" y="245090"/>
                  </a:lnTo>
                  <a:close/>
                </a:path>
              </a:pathLst>
            </a:custGeom>
            <a:gradFill rotWithShape="1">
              <a:gsLst>
                <a:gs pos="0">
                  <a:srgbClr val="87D5FF">
                    <a:alpha val="100000"/>
                  </a:srgbClr>
                </a:gs>
                <a:gs pos="50000">
                  <a:srgbClr val="DCCCFC">
                    <a:alpha val="100000"/>
                  </a:srgbClr>
                </a:gs>
                <a:gs pos="100000">
                  <a:srgbClr val="F2F2F2">
                    <a:alpha val="100000"/>
                  </a:srgbClr>
                </a:gs>
              </a:gsLst>
              <a:lin ang="2700000"/>
            </a:gra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76200"/>
              <a:ext cx="2392920" cy="3212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318528" y="210818"/>
            <a:ext cx="1667808" cy="402307"/>
          </a:xfrm>
          <a:custGeom>
            <a:avLst/>
            <a:gdLst/>
            <a:ahLst/>
            <a:cxnLst/>
            <a:rect l="l" t="t" r="r" b="b"/>
            <a:pathLst>
              <a:path w="1667808" h="402307">
                <a:moveTo>
                  <a:pt x="0" y="0"/>
                </a:moveTo>
                <a:lnTo>
                  <a:pt x="1667808" y="0"/>
                </a:lnTo>
                <a:lnTo>
                  <a:pt x="1667808" y="402307"/>
                </a:lnTo>
                <a:lnTo>
                  <a:pt x="0" y="40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25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AutoShape 14"/>
          <p:cNvSpPr/>
          <p:nvPr/>
        </p:nvSpPr>
        <p:spPr>
          <a:xfrm>
            <a:off x="640528" y="9560275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AutoShape 15"/>
          <p:cNvSpPr/>
          <p:nvPr/>
        </p:nvSpPr>
        <p:spPr>
          <a:xfrm>
            <a:off x="640528" y="592126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AutoShape 16"/>
          <p:cNvSpPr/>
          <p:nvPr/>
        </p:nvSpPr>
        <p:spPr>
          <a:xfrm>
            <a:off x="641451" y="4436804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AutoShape 17"/>
          <p:cNvSpPr/>
          <p:nvPr/>
        </p:nvSpPr>
        <p:spPr>
          <a:xfrm>
            <a:off x="641451" y="8817325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AutoShape 18"/>
          <p:cNvSpPr/>
          <p:nvPr/>
        </p:nvSpPr>
        <p:spPr>
          <a:xfrm>
            <a:off x="640528" y="5178312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AutoShape 19"/>
          <p:cNvSpPr/>
          <p:nvPr/>
        </p:nvSpPr>
        <p:spPr>
          <a:xfrm>
            <a:off x="641451" y="6662770"/>
            <a:ext cx="5887748" cy="0"/>
          </a:xfrm>
          <a:prstGeom prst="line">
            <a:avLst/>
          </a:prstGeom>
          <a:ln w="19050" cap="flat">
            <a:solidFill>
              <a:srgbClr val="99D9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5750613" y="202424"/>
            <a:ext cx="1177866" cy="406391"/>
          </a:xfrm>
          <a:custGeom>
            <a:avLst/>
            <a:gdLst/>
            <a:ahLst/>
            <a:cxnLst/>
            <a:rect l="l" t="t" r="r" b="b"/>
            <a:pathLst>
              <a:path w="1177866" h="406391">
                <a:moveTo>
                  <a:pt x="0" y="0"/>
                </a:moveTo>
                <a:lnTo>
                  <a:pt x="1177866" y="0"/>
                </a:lnTo>
                <a:lnTo>
                  <a:pt x="1177866" y="406391"/>
                </a:lnTo>
                <a:lnTo>
                  <a:pt x="0" y="4063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004" r="-98672" b="-377575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1" name="Group 21"/>
          <p:cNvGrpSpPr/>
          <p:nvPr/>
        </p:nvGrpSpPr>
        <p:grpSpPr>
          <a:xfrm>
            <a:off x="452928" y="7262845"/>
            <a:ext cx="6661794" cy="821055"/>
            <a:chOff x="0" y="0"/>
            <a:chExt cx="2387436" cy="29424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87436" cy="294248"/>
            </a:xfrm>
            <a:custGeom>
              <a:avLst/>
              <a:gdLst/>
              <a:ahLst/>
              <a:cxnLst/>
              <a:rect l="l" t="t" r="r" b="b"/>
              <a:pathLst>
                <a:path w="2387436" h="294248">
                  <a:moveTo>
                    <a:pt x="42999" y="0"/>
                  </a:moveTo>
                  <a:lnTo>
                    <a:pt x="2344437" y="0"/>
                  </a:lnTo>
                  <a:cubicBezTo>
                    <a:pt x="2355841" y="0"/>
                    <a:pt x="2366778" y="4530"/>
                    <a:pt x="2374842" y="12594"/>
                  </a:cubicBezTo>
                  <a:cubicBezTo>
                    <a:pt x="2382906" y="20658"/>
                    <a:pt x="2387436" y="31595"/>
                    <a:pt x="2387436" y="42999"/>
                  </a:cubicBezTo>
                  <a:lnTo>
                    <a:pt x="2387436" y="251248"/>
                  </a:lnTo>
                  <a:cubicBezTo>
                    <a:pt x="2387436" y="262653"/>
                    <a:pt x="2382906" y="273590"/>
                    <a:pt x="2374842" y="281653"/>
                  </a:cubicBezTo>
                  <a:cubicBezTo>
                    <a:pt x="2366778" y="289717"/>
                    <a:pt x="2355841" y="294248"/>
                    <a:pt x="2344437" y="294248"/>
                  </a:cubicBezTo>
                  <a:lnTo>
                    <a:pt x="42999" y="294248"/>
                  </a:lnTo>
                  <a:cubicBezTo>
                    <a:pt x="31595" y="294248"/>
                    <a:pt x="20658" y="289717"/>
                    <a:pt x="12594" y="281653"/>
                  </a:cubicBezTo>
                  <a:cubicBezTo>
                    <a:pt x="4530" y="273590"/>
                    <a:pt x="0" y="262653"/>
                    <a:pt x="0" y="251248"/>
                  </a:cubicBezTo>
                  <a:lnTo>
                    <a:pt x="0" y="42999"/>
                  </a:lnTo>
                  <a:cubicBezTo>
                    <a:pt x="0" y="31595"/>
                    <a:pt x="4530" y="20658"/>
                    <a:pt x="12594" y="12594"/>
                  </a:cubicBezTo>
                  <a:cubicBezTo>
                    <a:pt x="20658" y="4530"/>
                    <a:pt x="31595" y="0"/>
                    <a:pt x="42999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2387436" cy="322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437628" y="1678766"/>
            <a:ext cx="6677094" cy="8634232"/>
          </a:xfrm>
          <a:custGeom>
            <a:avLst/>
            <a:gdLst/>
            <a:ahLst/>
            <a:cxnLst/>
            <a:rect l="l" t="t" r="r" b="b"/>
            <a:pathLst>
              <a:path w="6677094" h="8634232">
                <a:moveTo>
                  <a:pt x="0" y="0"/>
                </a:moveTo>
                <a:lnTo>
                  <a:pt x="6677094" y="0"/>
                </a:lnTo>
                <a:lnTo>
                  <a:pt x="6677094" y="8634232"/>
                </a:lnTo>
                <a:lnTo>
                  <a:pt x="0" y="86342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5000"/>
            </a:blip>
            <a:stretch>
              <a:fillRect l="-1823" t="-18064" r="-1823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5" name="Group 25"/>
          <p:cNvGrpSpPr/>
          <p:nvPr/>
        </p:nvGrpSpPr>
        <p:grpSpPr>
          <a:xfrm>
            <a:off x="449103" y="1935810"/>
            <a:ext cx="6673269" cy="1551669"/>
            <a:chOff x="0" y="0"/>
            <a:chExt cx="2391549" cy="55608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91549" cy="556083"/>
            </a:xfrm>
            <a:custGeom>
              <a:avLst/>
              <a:gdLst/>
              <a:ahLst/>
              <a:cxnLst/>
              <a:rect l="l" t="t" r="r" b="b"/>
              <a:pathLst>
                <a:path w="2391549" h="556083">
                  <a:moveTo>
                    <a:pt x="42925" y="0"/>
                  </a:moveTo>
                  <a:lnTo>
                    <a:pt x="2348624" y="0"/>
                  </a:lnTo>
                  <a:cubicBezTo>
                    <a:pt x="2372331" y="0"/>
                    <a:pt x="2391549" y="19218"/>
                    <a:pt x="2391549" y="42925"/>
                  </a:cubicBezTo>
                  <a:lnTo>
                    <a:pt x="2391549" y="513158"/>
                  </a:lnTo>
                  <a:cubicBezTo>
                    <a:pt x="2391549" y="536865"/>
                    <a:pt x="2372331" y="556083"/>
                    <a:pt x="2348624" y="556083"/>
                  </a:cubicBezTo>
                  <a:lnTo>
                    <a:pt x="42925" y="556083"/>
                  </a:lnTo>
                  <a:cubicBezTo>
                    <a:pt x="19218" y="556083"/>
                    <a:pt x="0" y="536865"/>
                    <a:pt x="0" y="513158"/>
                  </a:cubicBezTo>
                  <a:lnTo>
                    <a:pt x="0" y="42925"/>
                  </a:lnTo>
                  <a:cubicBezTo>
                    <a:pt x="0" y="19218"/>
                    <a:pt x="19218" y="0"/>
                    <a:pt x="42925" y="0"/>
                  </a:cubicBezTo>
                  <a:close/>
                </a:path>
              </a:pathLst>
            </a:custGeom>
            <a:solidFill>
              <a:srgbClr val="EDDFF2">
                <a:alpha val="49804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2391549" cy="5846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8" name="TextBox 28"/>
          <p:cNvSpPr txBox="1"/>
          <p:nvPr/>
        </p:nvSpPr>
        <p:spPr>
          <a:xfrm rot="507276">
            <a:off x="3802735" y="10290754"/>
            <a:ext cx="310401" cy="332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9"/>
              </a:lnSpc>
            </a:pPr>
            <a:r>
              <a:rPr lang="en-US" sz="1921">
                <a:solidFill>
                  <a:srgbClr val="67C78C"/>
                </a:solidFill>
                <a:latin typeface="TDTD봄꽃"/>
                <a:ea typeface="TDTD봄꽃"/>
                <a:cs typeface="TDTD봄꽃"/>
                <a:sym typeface="TDTD봄꽃"/>
              </a:rPr>
              <a:t>7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587317" y="3935155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*주인공 이름: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54194" y="4734962"/>
            <a:ext cx="6811472" cy="316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*줄거리: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48185" y="1072232"/>
            <a:ext cx="6674279" cy="41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책을 읽고 나서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640528" y="7348570"/>
            <a:ext cx="6661593" cy="944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8620" lvl="1" indent="-194310" algn="l">
              <a:lnSpc>
                <a:spcPts val="2519"/>
              </a:lnSpc>
              <a:buAutoNum type="arabicPeriod"/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&lt;만약에 우리 서로&gt;에서 가장 인상 깊고 마음에 드는 인물은 누구인가요?</a:t>
            </a:r>
          </a:p>
          <a:p>
            <a:pPr algn="l">
              <a:lnSpc>
                <a:spcPts val="2519"/>
              </a:lnSpc>
            </a:pPr>
            <a:r>
              <a:rPr lang="en-US" sz="1799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    그 인물을 칭찬하는 글을 써 봅시다. </a:t>
            </a:r>
          </a:p>
          <a:p>
            <a:pPr algn="l">
              <a:lnSpc>
                <a:spcPts val="2519"/>
              </a:lnSpc>
              <a:spcBef>
                <a:spcPct val="0"/>
              </a:spcBef>
            </a:pPr>
            <a:endParaRPr lang="en-US" sz="1799">
              <a:solidFill>
                <a:srgbClr val="000000"/>
              </a:solidFill>
              <a:latin typeface="TDTD아름다워"/>
              <a:ea typeface="TDTD아름다워"/>
              <a:cs typeface="TDTD아름다워"/>
              <a:sym typeface="TDTD아름다워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640528" y="2058230"/>
            <a:ext cx="6362661" cy="1259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1. &lt;만약에 우리 서로&gt;라는 책은 ‘우리’와 ‘서로’라는 주인공들의 이름과 작품의 주제가 절묘하게 어우러져 사건이 펼쳐집니다. 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TDTD아름다워"/>
                <a:ea typeface="TDTD아름다워"/>
                <a:cs typeface="TDTD아름다워"/>
                <a:sym typeface="TDTD아름다워"/>
              </a:rPr>
              <a:t>여러분이 동화 작가라고 상상하며 독자의 기억에 남는 의미 있는 주인공의 이름을 지어보세요. 그 주인공이 펼치는 이야기의 줄거리도 만들어 보세요.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Microsoft Office PowerPoint</Application>
  <PresentationFormat>사용자 지정</PresentationFormat>
  <Paragraphs>92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TDTD구름고딕</vt:lpstr>
      <vt:lpstr>TDTD가온</vt:lpstr>
      <vt:lpstr>Calibri</vt:lpstr>
      <vt:lpstr>TDTD아름다워</vt:lpstr>
      <vt:lpstr>Arial</vt:lpstr>
      <vt:lpstr>TDTD심플</vt:lpstr>
      <vt:lpstr>TDTD봄꽃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만약에 우리 서로</dc:title>
  <cp:lastModifiedBy>이수현</cp:lastModifiedBy>
  <cp:revision>1</cp:revision>
  <dcterms:created xsi:type="dcterms:W3CDTF">2006-08-16T00:00:00Z</dcterms:created>
  <dcterms:modified xsi:type="dcterms:W3CDTF">2026-01-23T14:40:21Z</dcterms:modified>
  <dc:identifier>DAG-_Od2Nrw</dc:identifier>
</cp:coreProperties>
</file>