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2" r:id="rId3"/>
    <p:sldId id="263" r:id="rId4"/>
    <p:sldId id="256" r:id="rId5"/>
    <p:sldId id="260" r:id="rId6"/>
    <p:sldId id="261" r:id="rId7"/>
    <p:sldId id="264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7646" autoAdjust="0"/>
    <p:restoredTop sz="94660"/>
  </p:normalViewPr>
  <p:slideViewPr>
    <p:cSldViewPr showGuides="1">
      <p:cViewPr varScale="1">
        <p:scale>
          <a:sx n="109" d="100"/>
          <a:sy n="109" d="100"/>
        </p:scale>
        <p:origin x="-21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2ECD-37E0-4C79-A4B1-D0BBEA5652D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7" name="그림 6" descr="KEPH_s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6429396"/>
            <a:ext cx="1476375" cy="314325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0" y="0"/>
            <a:ext cx="9144000" cy="214290"/>
          </a:xfrm>
          <a:prstGeom prst="rect">
            <a:avLst/>
          </a:prstGeom>
          <a:solidFill>
            <a:srgbClr val="D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87A1-092A-4948-B459-AAD8214E4268}" type="datetimeFigureOut">
              <a:rPr lang="ko-KR" altLang="en-US" smtClean="0"/>
              <a:pPr/>
              <a:t>2010-03-15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2ECD-37E0-4C79-A4B1-D0BBEA5652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87A1-092A-4948-B459-AAD8214E4268}" type="datetimeFigureOut">
              <a:rPr lang="ko-KR" altLang="en-US" smtClean="0"/>
              <a:pPr/>
              <a:t>2010-03-15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2ECD-37E0-4C79-A4B1-D0BBEA5652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87A1-092A-4948-B459-AAD8214E4268}" type="datetimeFigureOut">
              <a:rPr lang="ko-KR" altLang="en-US" smtClean="0"/>
              <a:pPr/>
              <a:t>2010-03-15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2ECD-37E0-4C79-A4B1-D0BBEA5652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87A1-092A-4948-B459-AAD8214E4268}" type="datetimeFigureOut">
              <a:rPr lang="ko-KR" altLang="en-US" smtClean="0"/>
              <a:pPr/>
              <a:t>2010-03-15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2ECD-37E0-4C79-A4B1-D0BBEA5652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87A1-092A-4948-B459-AAD8214E4268}" type="datetimeFigureOut">
              <a:rPr lang="ko-KR" altLang="en-US" smtClean="0"/>
              <a:pPr/>
              <a:t>2010-03-15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2ECD-37E0-4C79-A4B1-D0BBEA5652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87A1-092A-4948-B459-AAD8214E4268}" type="datetimeFigureOut">
              <a:rPr lang="ko-KR" altLang="en-US" smtClean="0"/>
              <a:pPr/>
              <a:t>2010-03-15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2ECD-37E0-4C79-A4B1-D0BBEA5652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87A1-092A-4948-B459-AAD8214E4268}" type="datetimeFigureOut">
              <a:rPr lang="ko-KR" altLang="en-US" smtClean="0"/>
              <a:pPr/>
              <a:t>2010-03-15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2ECD-37E0-4C79-A4B1-D0BBEA5652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87A1-092A-4948-B459-AAD8214E4268}" type="datetimeFigureOut">
              <a:rPr lang="ko-KR" altLang="en-US" smtClean="0"/>
              <a:pPr/>
              <a:t>2010-03-15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2ECD-37E0-4C79-A4B1-D0BBEA5652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87A1-092A-4948-B459-AAD8214E4268}" type="datetimeFigureOut">
              <a:rPr lang="ko-KR" altLang="en-US" smtClean="0"/>
              <a:pPr/>
              <a:t>2010-03-15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2ECD-37E0-4C79-A4B1-D0BBEA5652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87A1-092A-4948-B459-AAD8214E4268}" type="datetimeFigureOut">
              <a:rPr lang="ko-KR" altLang="en-US" smtClean="0"/>
              <a:pPr/>
              <a:t>2010-03-15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2ECD-37E0-4C79-A4B1-D0BBEA5652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42984"/>
            <a:ext cx="8229600" cy="49831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787A1-092A-4948-B459-AAD8214E4268}" type="datetimeFigureOut">
              <a:rPr lang="ko-KR" altLang="en-US" smtClean="0"/>
              <a:pPr/>
              <a:t>2010-03-15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F2ECD-37E0-4C79-A4B1-D0BBEA5652D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7" name="그림 6" descr="KEPH_s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42844" y="6429396"/>
            <a:ext cx="1476375" cy="314325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0" y="0"/>
            <a:ext cx="9144000" cy="214290"/>
          </a:xfrm>
          <a:prstGeom prst="rect">
            <a:avLst/>
          </a:prstGeom>
          <a:solidFill>
            <a:srgbClr val="D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2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image" Target="../media/image5.w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wmf"/><Relationship Id="rId4" Type="http://schemas.openxmlformats.org/officeDocument/2006/relationships/image" Target="../media/image8.wmf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hyperlink" Target="http://www.aladdin.co.kr/home/welcome.aspx?start=main" TargetMode="External"/><Relationship Id="rId7" Type="http://schemas.openxmlformats.org/officeDocument/2006/relationships/image" Target="../media/image17.png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11" Type="http://schemas.openxmlformats.org/officeDocument/2006/relationships/image" Target="../media/image21.wmf"/><Relationship Id="rId5" Type="http://schemas.openxmlformats.org/officeDocument/2006/relationships/image" Target="../media/image15.png"/><Relationship Id="rId10" Type="http://schemas.openxmlformats.org/officeDocument/2006/relationships/image" Target="../media/image20.wmf"/><Relationship Id="rId4" Type="http://schemas.openxmlformats.org/officeDocument/2006/relationships/image" Target="../media/image14.png"/><Relationship Id="rId9" Type="http://schemas.openxmlformats.org/officeDocument/2006/relationships/image" Target="../media/image19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 smtClean="0"/>
              <a:t>한국이퍼브</a:t>
            </a:r>
            <a:r>
              <a:rPr lang="ko-KR" altLang="en-US" dirty="0" smtClean="0"/>
              <a:t> 보안 정책 </a:t>
            </a:r>
            <a:r>
              <a:rPr lang="en-US" altLang="ko-KR" dirty="0" smtClean="0"/>
              <a:t>(DRM) </a:t>
            </a:r>
            <a:r>
              <a:rPr lang="ko-KR" altLang="en-US" dirty="0" smtClean="0"/>
              <a:t>소개</a:t>
            </a:r>
            <a:endParaRPr lang="ko-KR" altLang="en-US" dirty="0"/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2009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25</a:t>
            </a:r>
            <a:r>
              <a:rPr lang="ko-KR" altLang="en-US" dirty="0" smtClean="0"/>
              <a:t>일</a:t>
            </a:r>
            <a:endParaRPr lang="en-US" altLang="ko-KR" dirty="0" smtClean="0"/>
          </a:p>
          <a:p>
            <a:r>
              <a:rPr lang="ko-KR" altLang="en-US" dirty="0" smtClean="0"/>
              <a:t>조원</a:t>
            </a:r>
            <a:endParaRPr lang="en-US" altLang="ko-KR" dirty="0" smtClean="0"/>
          </a:p>
          <a:p>
            <a:r>
              <a:rPr lang="ko-KR" altLang="en-US" dirty="0" err="1" smtClean="0"/>
              <a:t>한국이퍼브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직선 화살표 연결선 17"/>
          <p:cNvCxnSpPr/>
          <p:nvPr/>
        </p:nvCxnSpPr>
        <p:spPr>
          <a:xfrm>
            <a:off x="2500298" y="4000504"/>
            <a:ext cx="4143404" cy="64294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rot="10800000" flipV="1">
            <a:off x="2428860" y="3286124"/>
            <a:ext cx="4143404" cy="57150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2428860" y="2786058"/>
            <a:ext cx="4143404" cy="35719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DRM</a:t>
            </a:r>
            <a:r>
              <a:rPr lang="ko-KR" altLang="en-US" dirty="0" smtClean="0"/>
              <a:t>이란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142985"/>
            <a:ext cx="8229600" cy="928694"/>
          </a:xfrm>
        </p:spPr>
        <p:txBody>
          <a:bodyPr/>
          <a:lstStyle/>
          <a:p>
            <a:r>
              <a:rPr lang="ko-KR" altLang="en-US" dirty="0" smtClean="0"/>
              <a:t>정당한 대가를 지불한 고객만이 </a:t>
            </a:r>
            <a:r>
              <a:rPr lang="ko-KR" altLang="en-US" dirty="0" err="1" smtClean="0"/>
              <a:t>컨텐츠를</a:t>
            </a:r>
            <a:r>
              <a:rPr lang="ko-KR" altLang="en-US" dirty="0" smtClean="0"/>
              <a:t> 이용할 수 있도록 제어하는 기술</a:t>
            </a:r>
            <a:endParaRPr lang="ko-KR" altLang="en-US" dirty="0"/>
          </a:p>
        </p:txBody>
      </p:sp>
      <p:pic>
        <p:nvPicPr>
          <p:cNvPr id="1026" name="Picture 2" descr="C:\Documents and Settings\CHWNX\Local Settings\Temporary Internet Files\Content.IE5\4SJO5HDS\MCj043981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089" y="2414590"/>
            <a:ext cx="942972" cy="942972"/>
          </a:xfrm>
          <a:prstGeom prst="rect">
            <a:avLst/>
          </a:prstGeom>
          <a:noFill/>
        </p:spPr>
      </p:pic>
      <p:pic>
        <p:nvPicPr>
          <p:cNvPr id="1027" name="Picture 3" descr="C:\Documents and Settings\CHWNX\Local Settings\Temporary Internet Files\Content.IE5\4SJO5HDS\MCj043380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515" y="2286143"/>
            <a:ext cx="642791" cy="642791"/>
          </a:xfrm>
          <a:prstGeom prst="rect">
            <a:avLst/>
          </a:prstGeom>
          <a:noFill/>
        </p:spPr>
      </p:pic>
      <p:sp>
        <p:nvSpPr>
          <p:cNvPr id="6" name="직사각형 5"/>
          <p:cNvSpPr/>
          <p:nvPr/>
        </p:nvSpPr>
        <p:spPr>
          <a:xfrm>
            <a:off x="1000100" y="2285992"/>
            <a:ext cx="1143008" cy="35719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500" b="1" dirty="0" smtClean="0"/>
              <a:t>판매자</a:t>
            </a:r>
            <a:endParaRPr lang="ko-KR" altLang="en-US" sz="2500" b="1" dirty="0"/>
          </a:p>
        </p:txBody>
      </p:sp>
      <p:sp>
        <p:nvSpPr>
          <p:cNvPr id="7" name="직사각형 6"/>
          <p:cNvSpPr/>
          <p:nvPr/>
        </p:nvSpPr>
        <p:spPr>
          <a:xfrm>
            <a:off x="6929454" y="2285992"/>
            <a:ext cx="1143008" cy="35719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500" b="1" dirty="0" smtClean="0"/>
              <a:t>구매자</a:t>
            </a:r>
            <a:endParaRPr lang="ko-KR" altLang="en-US" sz="2500" b="1" dirty="0"/>
          </a:p>
        </p:txBody>
      </p:sp>
      <p:pic>
        <p:nvPicPr>
          <p:cNvPr id="1029" name="Picture 5" descr="C:\Documents and Settings\CHWNX\Local Settings\Temporary Internet Files\Content.IE5\TD0K00R7\MCj0440391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4942" y="3214686"/>
            <a:ext cx="871534" cy="871534"/>
          </a:xfrm>
          <a:prstGeom prst="rect">
            <a:avLst/>
          </a:prstGeom>
          <a:noFill/>
        </p:spPr>
      </p:pic>
      <p:pic>
        <p:nvPicPr>
          <p:cNvPr id="1032" name="Picture 8" descr="C:\Documents and Settings\CHWNX\Local Settings\Temporary Internet Files\Content.IE5\90H601QE\MCj0384028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79902" y="4000504"/>
            <a:ext cx="934974" cy="676199"/>
          </a:xfrm>
          <a:prstGeom prst="rect">
            <a:avLst/>
          </a:prstGeom>
          <a:noFill/>
        </p:spPr>
      </p:pic>
      <p:pic>
        <p:nvPicPr>
          <p:cNvPr id="13" name="Picture 2" descr="C:\Documents and Settings\CHWNX\Local Settings\Temporary Internet Files\Content.IE5\4SJO5HDS\MCj043981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43606" y="4914920"/>
            <a:ext cx="942972" cy="9429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왼쪽/오른쪽 화살표 47"/>
          <p:cNvSpPr/>
          <p:nvPr/>
        </p:nvSpPr>
        <p:spPr>
          <a:xfrm>
            <a:off x="1643042" y="5000636"/>
            <a:ext cx="1500198" cy="35719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DRM</a:t>
            </a:r>
            <a:r>
              <a:rPr lang="ko-KR" altLang="en-US" dirty="0" smtClean="0"/>
              <a:t>이 왜 중요한가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571472" y="1285860"/>
            <a:ext cx="285752" cy="35719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700" b="1" dirty="0" smtClean="0"/>
              <a:t>1</a:t>
            </a:r>
            <a:endParaRPr lang="ko-KR" altLang="en-US" sz="1700" b="1" dirty="0"/>
          </a:p>
        </p:txBody>
      </p:sp>
      <p:cxnSp>
        <p:nvCxnSpPr>
          <p:cNvPr id="6" name="직선 연결선 5"/>
          <p:cNvCxnSpPr/>
          <p:nvPr/>
        </p:nvCxnSpPr>
        <p:spPr>
          <a:xfrm>
            <a:off x="571472" y="1643050"/>
            <a:ext cx="3643338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4929190" y="1285860"/>
            <a:ext cx="285752" cy="35719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700" b="1" dirty="0" smtClean="0"/>
              <a:t>3</a:t>
            </a:r>
            <a:endParaRPr lang="ko-KR" altLang="en-US" sz="1700" b="1" dirty="0"/>
          </a:p>
        </p:txBody>
      </p:sp>
      <p:cxnSp>
        <p:nvCxnSpPr>
          <p:cNvPr id="11" name="직선 연결선 10"/>
          <p:cNvCxnSpPr/>
          <p:nvPr/>
        </p:nvCxnSpPr>
        <p:spPr>
          <a:xfrm>
            <a:off x="4929190" y="1643050"/>
            <a:ext cx="3643338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직사각형 11"/>
          <p:cNvSpPr/>
          <p:nvPr/>
        </p:nvSpPr>
        <p:spPr>
          <a:xfrm>
            <a:off x="571472" y="3786190"/>
            <a:ext cx="285752" cy="35719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700" b="1" dirty="0" smtClean="0"/>
              <a:t>2</a:t>
            </a:r>
            <a:endParaRPr lang="ko-KR" altLang="en-US" sz="1700" b="1" dirty="0"/>
          </a:p>
        </p:txBody>
      </p:sp>
      <p:cxnSp>
        <p:nvCxnSpPr>
          <p:cNvPr id="13" name="직선 연결선 12"/>
          <p:cNvCxnSpPr/>
          <p:nvPr/>
        </p:nvCxnSpPr>
        <p:spPr>
          <a:xfrm>
            <a:off x="571472" y="4143380"/>
            <a:ext cx="3643338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28662" y="1285860"/>
            <a:ext cx="32861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b="1" dirty="0" err="1" smtClean="0"/>
              <a:t>컨텐츠</a:t>
            </a:r>
            <a:r>
              <a:rPr lang="ko-KR" altLang="en-US" sz="1500" b="1" dirty="0" smtClean="0"/>
              <a:t> 보안 </a:t>
            </a:r>
            <a:r>
              <a:rPr lang="en-US" altLang="ko-KR" sz="1500" b="1" dirty="0" smtClean="0"/>
              <a:t>/ </a:t>
            </a:r>
            <a:r>
              <a:rPr lang="ko-KR" altLang="en-US" sz="1500" b="1" dirty="0" smtClean="0"/>
              <a:t>저작권 보호</a:t>
            </a:r>
            <a:endParaRPr lang="ko-KR" altLang="en-US" sz="1500" b="1" dirty="0"/>
          </a:p>
        </p:txBody>
      </p:sp>
      <p:pic>
        <p:nvPicPr>
          <p:cNvPr id="15" name="Picture 2" descr="C:\Documents and Settings\CHWNX\Local Settings\Temporary Internet Files\Content.IE5\4SJO5HDS\MCj043981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2545" y="1837917"/>
            <a:ext cx="733373" cy="733373"/>
          </a:xfrm>
          <a:prstGeom prst="rect">
            <a:avLst/>
          </a:prstGeom>
          <a:noFill/>
        </p:spPr>
      </p:pic>
      <p:pic>
        <p:nvPicPr>
          <p:cNvPr id="16" name="Picture 3" descr="C:\Documents and Settings\CHWNX\Local Settings\Temporary Internet Files\Content.IE5\4SJO5HDS\MCj043380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838" y="1785775"/>
            <a:ext cx="499915" cy="499915"/>
          </a:xfrm>
          <a:prstGeom prst="rect">
            <a:avLst/>
          </a:prstGeom>
          <a:noFill/>
        </p:spPr>
      </p:pic>
      <p:pic>
        <p:nvPicPr>
          <p:cNvPr id="18" name="Picture 2" descr="C:\Documents and Settings\CHWNX\Local Settings\Temporary Internet Files\Content.IE5\4SJO5HDS\MCj043981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0159" y="2695476"/>
            <a:ext cx="733373" cy="733373"/>
          </a:xfrm>
          <a:prstGeom prst="rect">
            <a:avLst/>
          </a:prstGeom>
          <a:noFill/>
        </p:spPr>
      </p:pic>
      <p:cxnSp>
        <p:nvCxnSpPr>
          <p:cNvPr id="20" name="직선 화살표 연결선 19"/>
          <p:cNvCxnSpPr>
            <a:stCxn id="18" idx="3"/>
            <a:endCxn id="55" idx="1"/>
          </p:cNvCxnSpPr>
          <p:nvPr/>
        </p:nvCxnSpPr>
        <p:spPr>
          <a:xfrm flipV="1">
            <a:off x="1843532" y="3055182"/>
            <a:ext cx="585328" cy="698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3" descr="C:\Documents and Settings\CHWNX\Local Settings\Temporary Internet Files\Content.IE5\4SJO5HDS\MCj043380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67283" y="2643182"/>
            <a:ext cx="499915" cy="499915"/>
          </a:xfrm>
          <a:prstGeom prst="rect">
            <a:avLst/>
          </a:prstGeom>
          <a:noFill/>
        </p:spPr>
      </p:pic>
      <p:pic>
        <p:nvPicPr>
          <p:cNvPr id="28" name="Picture 4" descr="C:\Documents and Settings\CHWNX\Local Settings\Temporary Internet Files\Content.IE5\1D7835V8\MCPE03479_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43598" y="1868643"/>
            <a:ext cx="747555" cy="663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0" name="직선 화살표 연결선 29"/>
          <p:cNvCxnSpPr>
            <a:stCxn id="15" idx="3"/>
            <a:endCxn id="28" idx="1"/>
          </p:cNvCxnSpPr>
          <p:nvPr/>
        </p:nvCxnSpPr>
        <p:spPr>
          <a:xfrm flipV="1">
            <a:off x="1785918" y="2200423"/>
            <a:ext cx="557680" cy="418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화살표 연결선 33"/>
          <p:cNvCxnSpPr>
            <a:stCxn id="28" idx="3"/>
          </p:cNvCxnSpPr>
          <p:nvPr/>
        </p:nvCxnSpPr>
        <p:spPr>
          <a:xfrm>
            <a:off x="3091153" y="2200423"/>
            <a:ext cx="519336" cy="448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화살표 연결선 40"/>
          <p:cNvCxnSpPr>
            <a:stCxn id="55" idx="3"/>
          </p:cNvCxnSpPr>
          <p:nvPr/>
        </p:nvCxnSpPr>
        <p:spPr>
          <a:xfrm>
            <a:off x="3067504" y="3055182"/>
            <a:ext cx="556809" cy="698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928662" y="3820215"/>
            <a:ext cx="32861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b="1" dirty="0" smtClean="0"/>
              <a:t>투명한 정산의 기초</a:t>
            </a:r>
            <a:endParaRPr lang="ko-KR" altLang="en-US" sz="1500" b="1" dirty="0"/>
          </a:p>
        </p:txBody>
      </p:sp>
      <p:pic>
        <p:nvPicPr>
          <p:cNvPr id="2054" name="Picture 6" descr="C:\Documents and Settings\CHWNX\Local Settings\Temporary Internet Files\Content.IE5\KJZ317JB\MCj0356041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86116" y="4857760"/>
            <a:ext cx="632306" cy="622229"/>
          </a:xfrm>
          <a:prstGeom prst="rect">
            <a:avLst/>
          </a:prstGeom>
          <a:noFill/>
        </p:spPr>
      </p:pic>
      <p:pic>
        <p:nvPicPr>
          <p:cNvPr id="50" name="Picture 5" descr="C:\Documents and Settings\CHWNX\Local Settings\Temporary Internet Files\Content.IE5\TD0K00R7\MCj04403910000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5786" y="4857760"/>
            <a:ext cx="657220" cy="657220"/>
          </a:xfrm>
          <a:prstGeom prst="rect">
            <a:avLst/>
          </a:prstGeom>
          <a:noFill/>
        </p:spPr>
      </p:pic>
      <p:sp>
        <p:nvSpPr>
          <p:cNvPr id="51" name="TextBox 50"/>
          <p:cNvSpPr txBox="1"/>
          <p:nvPr/>
        </p:nvSpPr>
        <p:spPr>
          <a:xfrm>
            <a:off x="1214414" y="5565504"/>
            <a:ext cx="242889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300" b="1" dirty="0" smtClean="0"/>
              <a:t>거래 기록 </a:t>
            </a:r>
            <a:r>
              <a:rPr lang="en-US" altLang="ko-KR" sz="1300" b="1" dirty="0" smtClean="0"/>
              <a:t>= DRM </a:t>
            </a:r>
            <a:r>
              <a:rPr lang="ko-KR" altLang="en-US" sz="1300" b="1" dirty="0" smtClean="0"/>
              <a:t>기록</a:t>
            </a:r>
            <a:endParaRPr lang="ko-KR" altLang="en-US" sz="130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5214942" y="1285860"/>
            <a:ext cx="32861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b="1" dirty="0" smtClean="0"/>
              <a:t>유통 및 마케팅 정책의 토대</a:t>
            </a:r>
            <a:endParaRPr lang="ko-KR" altLang="en-US" sz="1500" b="1" dirty="0"/>
          </a:p>
        </p:txBody>
      </p:sp>
      <p:pic>
        <p:nvPicPr>
          <p:cNvPr id="55" name="Picture 8" descr="C:\Documents and Settings\CHWNX\Local Settings\Temporary Internet Files\Content.IE5\90H601QE\MCj03840280000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28860" y="2824239"/>
            <a:ext cx="638644" cy="461885"/>
          </a:xfrm>
          <a:prstGeom prst="rect">
            <a:avLst/>
          </a:prstGeom>
          <a:noFill/>
        </p:spPr>
      </p:pic>
      <p:pic>
        <p:nvPicPr>
          <p:cNvPr id="64" name="Picture 2" descr="C:\Documents and Settings\CHWNX\Local Settings\Temporary Internet Files\Content.IE5\4SJO5HDS\MCj043981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6699" y="1838068"/>
            <a:ext cx="733373" cy="733373"/>
          </a:xfrm>
          <a:prstGeom prst="rect">
            <a:avLst/>
          </a:prstGeom>
          <a:noFill/>
        </p:spPr>
      </p:pic>
      <p:pic>
        <p:nvPicPr>
          <p:cNvPr id="65" name="Picture 2" descr="C:\Documents and Settings\CHWNX\Local Settings\Temporary Internet Files\Content.IE5\4SJO5HDS\MCj043981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24313" y="2695627"/>
            <a:ext cx="733373" cy="733373"/>
          </a:xfrm>
          <a:prstGeom prst="rect">
            <a:avLst/>
          </a:prstGeom>
          <a:noFill/>
        </p:spPr>
      </p:pic>
      <p:pic>
        <p:nvPicPr>
          <p:cNvPr id="66" name="Picture 3" descr="C:\Documents and Settings\CHWNX\Local Settings\Temporary Internet Files\Content.IE5\4SJO5HDS\MCj043380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0581" y="1785926"/>
            <a:ext cx="499915" cy="499915"/>
          </a:xfrm>
          <a:prstGeom prst="rect">
            <a:avLst/>
          </a:prstGeom>
          <a:noFill/>
        </p:spPr>
      </p:pic>
      <p:pic>
        <p:nvPicPr>
          <p:cNvPr id="67" name="Picture 2" descr="C:\Documents and Settings\CHWNX\Local Settings\Temporary Internet Files\Content.IE5\4SJO5HDS\MCj04398190000[1]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29388" y="1857364"/>
            <a:ext cx="857256" cy="857256"/>
          </a:xfrm>
          <a:prstGeom prst="rect">
            <a:avLst/>
          </a:prstGeom>
          <a:noFill/>
        </p:spPr>
      </p:pic>
      <p:pic>
        <p:nvPicPr>
          <p:cNvPr id="2058" name="Picture 10" descr="C:\Documents and Settings\CHWNX\Local Settings\Temporary Internet Files\Content.IE5\D3M0FK90\MCj04413240000[1].png"/>
          <p:cNvPicPr>
            <a:picLocks noChangeAspect="1" noChangeArrowheads="1"/>
          </p:cNvPicPr>
          <p:nvPr/>
        </p:nvPicPr>
        <p:blipFill>
          <a:blip r:embed="rId9" cstate="print"/>
          <a:srcRect t="50000" r="65625" b="13541"/>
          <a:stretch>
            <a:fillRect/>
          </a:stretch>
        </p:blipFill>
        <p:spPr bwMode="auto">
          <a:xfrm>
            <a:off x="5463948" y="5411404"/>
            <a:ext cx="336776" cy="357190"/>
          </a:xfrm>
          <a:prstGeom prst="rect">
            <a:avLst/>
          </a:prstGeom>
          <a:noFill/>
        </p:spPr>
      </p:pic>
      <p:pic>
        <p:nvPicPr>
          <p:cNvPr id="73" name="Picture 10" descr="C:\Documents and Settings\CHWNX\Local Settings\Temporary Internet Files\Content.IE5\D3M0FK90\MCj04413240000[1].png"/>
          <p:cNvPicPr>
            <a:picLocks noChangeAspect="1" noChangeArrowheads="1"/>
          </p:cNvPicPr>
          <p:nvPr/>
        </p:nvPicPr>
        <p:blipFill>
          <a:blip r:embed="rId9" cstate="print"/>
          <a:srcRect l="33854" t="39063" r="32291" b="14062"/>
          <a:stretch>
            <a:fillRect/>
          </a:stretch>
        </p:blipFill>
        <p:spPr bwMode="auto">
          <a:xfrm>
            <a:off x="8143900" y="5268528"/>
            <a:ext cx="392909" cy="544028"/>
          </a:xfrm>
          <a:prstGeom prst="rect">
            <a:avLst/>
          </a:prstGeom>
          <a:noFill/>
        </p:spPr>
      </p:pic>
      <p:pic>
        <p:nvPicPr>
          <p:cNvPr id="74" name="Picture 10" descr="C:\Documents and Settings\CHWNX\Local Settings\Temporary Internet Files\Content.IE5\D3M0FK90\MCj04413240000[1].png"/>
          <p:cNvPicPr>
            <a:picLocks noChangeAspect="1" noChangeArrowheads="1"/>
          </p:cNvPicPr>
          <p:nvPr/>
        </p:nvPicPr>
        <p:blipFill>
          <a:blip r:embed="rId9" cstate="print"/>
          <a:srcRect l="65105" t="19642" r="-3609" b="13393"/>
          <a:stretch>
            <a:fillRect/>
          </a:stretch>
        </p:blipFill>
        <p:spPr bwMode="auto">
          <a:xfrm>
            <a:off x="6786578" y="5125652"/>
            <a:ext cx="428628" cy="803678"/>
          </a:xfrm>
          <a:prstGeom prst="rect">
            <a:avLst/>
          </a:prstGeom>
          <a:noFill/>
        </p:spPr>
      </p:pic>
      <p:sp>
        <p:nvSpPr>
          <p:cNvPr id="75" name="직사각형 74"/>
          <p:cNvSpPr/>
          <p:nvPr/>
        </p:nvSpPr>
        <p:spPr>
          <a:xfrm>
            <a:off x="5214942" y="3214686"/>
            <a:ext cx="857256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smtClean="0"/>
              <a:t>단기 대여</a:t>
            </a:r>
            <a:endParaRPr lang="ko-KR" altLang="en-US" sz="1000" dirty="0"/>
          </a:p>
        </p:txBody>
      </p:sp>
      <p:sp>
        <p:nvSpPr>
          <p:cNvPr id="76" name="직사각형 75"/>
          <p:cNvSpPr/>
          <p:nvPr/>
        </p:nvSpPr>
        <p:spPr>
          <a:xfrm>
            <a:off x="6500826" y="3214686"/>
            <a:ext cx="857256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/>
              <a:t>구매</a:t>
            </a:r>
            <a:endParaRPr lang="ko-KR" altLang="en-US" sz="1000" dirty="0"/>
          </a:p>
        </p:txBody>
      </p:sp>
      <p:sp>
        <p:nvSpPr>
          <p:cNvPr id="77" name="직사각형 76"/>
          <p:cNvSpPr/>
          <p:nvPr/>
        </p:nvSpPr>
        <p:spPr>
          <a:xfrm>
            <a:off x="7786710" y="3214686"/>
            <a:ext cx="100013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smtClean="0"/>
              <a:t>단말기용 판본</a:t>
            </a:r>
            <a:endParaRPr lang="ko-KR" altLang="en-US" sz="1000" dirty="0"/>
          </a:p>
        </p:txBody>
      </p:sp>
      <p:sp>
        <p:nvSpPr>
          <p:cNvPr id="79" name="직사각형 78"/>
          <p:cNvSpPr/>
          <p:nvPr/>
        </p:nvSpPr>
        <p:spPr>
          <a:xfrm>
            <a:off x="5214942" y="4214818"/>
            <a:ext cx="3500462" cy="28575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smtClean="0"/>
              <a:t>차별화된 고객 가치</a:t>
            </a:r>
            <a:endParaRPr lang="ko-KR" altLang="en-US" sz="1200" b="1" dirty="0"/>
          </a:p>
        </p:txBody>
      </p:sp>
      <p:cxnSp>
        <p:nvCxnSpPr>
          <p:cNvPr id="82" name="직선 화살표 연결선 81"/>
          <p:cNvCxnSpPr/>
          <p:nvPr/>
        </p:nvCxnSpPr>
        <p:spPr>
          <a:xfrm rot="10800000" flipV="1">
            <a:off x="5715008" y="2643182"/>
            <a:ext cx="785818" cy="42862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직선 화살표 연결선 83"/>
          <p:cNvCxnSpPr>
            <a:stCxn id="67" idx="2"/>
          </p:cNvCxnSpPr>
          <p:nvPr/>
        </p:nvCxnSpPr>
        <p:spPr>
          <a:xfrm rot="16200000" flipH="1">
            <a:off x="6715140" y="2857496"/>
            <a:ext cx="357190" cy="714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직선 화살표 연결선 86"/>
          <p:cNvCxnSpPr/>
          <p:nvPr/>
        </p:nvCxnSpPr>
        <p:spPr>
          <a:xfrm>
            <a:off x="7286644" y="2643182"/>
            <a:ext cx="928694" cy="42862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화살표 연결선 88"/>
          <p:cNvCxnSpPr/>
          <p:nvPr/>
        </p:nvCxnSpPr>
        <p:spPr>
          <a:xfrm rot="5400000">
            <a:off x="5429256" y="3857628"/>
            <a:ext cx="428628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화살표 연결선 89"/>
          <p:cNvCxnSpPr/>
          <p:nvPr/>
        </p:nvCxnSpPr>
        <p:spPr>
          <a:xfrm rot="5400000">
            <a:off x="6714346" y="3856834"/>
            <a:ext cx="428628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직선 화살표 연결선 90"/>
          <p:cNvCxnSpPr/>
          <p:nvPr/>
        </p:nvCxnSpPr>
        <p:spPr>
          <a:xfrm rot="5400000">
            <a:off x="8071668" y="3856834"/>
            <a:ext cx="428628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화살표 연결선 91"/>
          <p:cNvCxnSpPr/>
          <p:nvPr/>
        </p:nvCxnSpPr>
        <p:spPr>
          <a:xfrm rot="5400000">
            <a:off x="5430050" y="4856966"/>
            <a:ext cx="428628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화살표 연결선 92"/>
          <p:cNvCxnSpPr/>
          <p:nvPr/>
        </p:nvCxnSpPr>
        <p:spPr>
          <a:xfrm rot="5400000">
            <a:off x="6715140" y="4856172"/>
            <a:ext cx="428628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직선 화살표 연결선 93"/>
          <p:cNvCxnSpPr/>
          <p:nvPr/>
        </p:nvCxnSpPr>
        <p:spPr>
          <a:xfrm rot="5400000">
            <a:off x="8072462" y="4856172"/>
            <a:ext cx="428628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제목 1"/>
          <p:cNvSpPr>
            <a:spLocks noGrp="1"/>
          </p:cNvSpPr>
          <p:nvPr>
            <p:ph type="title"/>
          </p:nvPr>
        </p:nvSpPr>
        <p:spPr bwMode="auto">
          <a:xfrm>
            <a:off x="457200" y="285728"/>
            <a:ext cx="8229600" cy="7032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err="1" smtClean="0"/>
              <a:t>한국이퍼브</a:t>
            </a:r>
            <a:r>
              <a:rPr lang="ko-KR" altLang="en-US" dirty="0" smtClean="0"/>
              <a:t> 보안 정책의 특징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1143000" y="1357298"/>
            <a:ext cx="6786586" cy="46831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800" dirty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국가 공인 </a:t>
            </a:r>
            <a:r>
              <a:rPr lang="en-US" altLang="ko-KR" sz="1800" dirty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DRM </a:t>
            </a:r>
            <a:r>
              <a:rPr lang="ko-KR" altLang="en-US" sz="1800" dirty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적용</a:t>
            </a:r>
          </a:p>
        </p:txBody>
      </p:sp>
      <p:sp>
        <p:nvSpPr>
          <p:cNvPr id="23" name="직사각형 22"/>
          <p:cNvSpPr/>
          <p:nvPr/>
        </p:nvSpPr>
        <p:spPr>
          <a:xfrm>
            <a:off x="1928818" y="4500570"/>
            <a:ext cx="714356" cy="121443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3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편의성</a:t>
            </a:r>
            <a:endParaRPr lang="ko-KR" altLang="en-US" sz="1300" dirty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925863" y="3214702"/>
            <a:ext cx="714356" cy="121443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3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투명한</a:t>
            </a:r>
            <a:endParaRPr lang="en-US" altLang="ko-KR" sz="1300" dirty="0" smtClean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  <a:p>
            <a:pPr algn="ctr">
              <a:defRPr/>
            </a:pPr>
            <a:r>
              <a:rPr lang="ko-KR" altLang="en-US" sz="13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정산</a:t>
            </a:r>
            <a:endParaRPr lang="ko-KR" altLang="en-US" sz="1300" dirty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1925863" y="1928802"/>
            <a:ext cx="714356" cy="121443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4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보안</a:t>
            </a:r>
            <a:endParaRPr lang="ko-KR" altLang="en-US" sz="1400" dirty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1145931" y="4500570"/>
            <a:ext cx="714356" cy="121443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4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고객</a:t>
            </a:r>
            <a:endParaRPr lang="ko-KR" altLang="en-US" sz="1400" dirty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1142976" y="1928802"/>
            <a:ext cx="714356" cy="250033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3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출판</a:t>
            </a:r>
            <a:r>
              <a:rPr lang="ko-KR" altLang="en-US" sz="1300" dirty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사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2714612" y="1928802"/>
            <a:ext cx="3429024" cy="12144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pitchFamily="34" charset="0"/>
              <a:buChar char="•"/>
              <a:defRPr/>
            </a:pPr>
            <a:r>
              <a:rPr lang="en-US" altLang="ko-KR" sz="14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제작센터 파일 유출 방지</a:t>
            </a:r>
            <a:endParaRPr lang="en-US" altLang="ko-KR" sz="1400" dirty="0" smtClean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altLang="ko-KR" sz="1400" dirty="0" smtClean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400" dirty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2</a:t>
            </a:r>
            <a:r>
              <a:rPr lang="ko-KR" altLang="en-US" sz="14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중 암호화 관리</a:t>
            </a:r>
            <a:endParaRPr lang="en-US" altLang="ko-KR" sz="1400" dirty="0" smtClean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altLang="ko-KR" sz="1400" dirty="0" smtClean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4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암호화된 파일 저장 기능</a:t>
            </a:r>
            <a:endParaRPr lang="ko-KR" altLang="en-US" sz="1400" dirty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2714612" y="3214702"/>
            <a:ext cx="3429024" cy="12144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pitchFamily="34" charset="0"/>
              <a:buChar char="•"/>
              <a:defRPr/>
            </a:pPr>
            <a:r>
              <a:rPr lang="en-US" altLang="ko-KR" sz="14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객관적</a:t>
            </a:r>
            <a:r>
              <a:rPr lang="ko-KR" altLang="en-US" sz="1400" dirty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인</a:t>
            </a:r>
            <a:r>
              <a:rPr lang="ko-KR" altLang="en-US" sz="14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판매 관리 시스템</a:t>
            </a:r>
            <a:endParaRPr lang="en-US" altLang="ko-KR" sz="1400" dirty="0" smtClean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altLang="ko-KR" sz="1400" dirty="0" smtClean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  <a:p>
            <a:pPr marL="263525" lvl="1">
              <a:buFontTx/>
              <a:buChar char="-"/>
              <a:defRPr/>
            </a:pPr>
            <a:r>
              <a:rPr lang="ko-KR" altLang="en-US" sz="14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실시간 판매 조회</a:t>
            </a:r>
            <a:endParaRPr lang="en-US" altLang="ko-KR" sz="1200" dirty="0" smtClean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  <a:p>
            <a:pPr marL="263525" lvl="1">
              <a:buFontTx/>
              <a:buChar char="-"/>
              <a:defRPr/>
            </a:pPr>
            <a:r>
              <a:rPr lang="en-US" altLang="ko-KR" sz="1200" dirty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</a:t>
            </a:r>
            <a:r>
              <a:rPr lang="en-US" altLang="ko-KR" sz="12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2</a:t>
            </a:r>
            <a:r>
              <a:rPr lang="ko-KR" altLang="en-US" sz="12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중화된 판매 기록 보관 체계</a:t>
            </a:r>
            <a:endParaRPr lang="en-US" altLang="ko-KR" sz="1200" dirty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  <a:p>
            <a:pPr marL="263525" lvl="1">
              <a:buFontTx/>
              <a:buChar char="-"/>
              <a:defRPr/>
            </a:pPr>
            <a:r>
              <a:rPr lang="en-US" altLang="ko-KR" sz="1200" dirty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</a:t>
            </a:r>
            <a:r>
              <a:rPr lang="en-US" altLang="ko-KR" sz="12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3</a:t>
            </a:r>
            <a:r>
              <a:rPr lang="ko-KR" altLang="en-US" sz="12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자 정산</a:t>
            </a:r>
            <a:r>
              <a:rPr lang="en-US" altLang="ko-KR" sz="14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</a:t>
            </a:r>
            <a:r>
              <a:rPr lang="en-US" altLang="ko-KR" sz="11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(</a:t>
            </a:r>
            <a:r>
              <a:rPr lang="ko-KR" altLang="en-US" sz="11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출판사 </a:t>
            </a:r>
            <a:r>
              <a:rPr lang="en-US" altLang="ko-KR" sz="11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– </a:t>
            </a:r>
            <a:r>
              <a:rPr lang="ko-KR" altLang="en-US" sz="1100" dirty="0" err="1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한국이퍼브</a:t>
            </a:r>
            <a:r>
              <a:rPr lang="ko-KR" altLang="en-US" sz="11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</a:t>
            </a:r>
            <a:r>
              <a:rPr lang="en-US" altLang="ko-KR" sz="11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– </a:t>
            </a:r>
            <a:r>
              <a:rPr lang="ko-KR" altLang="en-US" sz="11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서점</a:t>
            </a:r>
            <a:r>
              <a:rPr lang="en-US" altLang="ko-KR" sz="11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)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2714612" y="4500570"/>
            <a:ext cx="3429024" cy="12144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pitchFamily="34" charset="0"/>
              <a:buChar char="•"/>
              <a:defRPr/>
            </a:pPr>
            <a:r>
              <a:rPr lang="en-US" altLang="ko-KR" sz="14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국내 </a:t>
            </a:r>
            <a:r>
              <a:rPr lang="ko-KR" altLang="en-US" sz="1400" dirty="0" err="1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전자책</a:t>
            </a:r>
            <a:r>
              <a:rPr lang="ko-KR" altLang="en-US" sz="14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단말기 </a:t>
            </a:r>
            <a:r>
              <a:rPr lang="en-US" altLang="ko-KR" sz="14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100% </a:t>
            </a:r>
            <a:r>
              <a:rPr lang="ko-KR" altLang="en-US" sz="14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지원</a:t>
            </a:r>
            <a:endParaRPr lang="en-US" altLang="ko-KR" sz="1400" dirty="0" smtClean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400" dirty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간편한 사용자 인증</a:t>
            </a:r>
            <a:endParaRPr lang="en-US" altLang="ko-KR" sz="1400" dirty="0" smtClean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  <a:p>
            <a:pPr marL="263525" lvl="1">
              <a:buFontTx/>
              <a:buChar char="-"/>
              <a:defRPr/>
            </a:pPr>
            <a:r>
              <a:rPr lang="ko-KR" altLang="en-US" sz="1200" dirty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한번 </a:t>
            </a:r>
            <a:r>
              <a:rPr lang="ko-KR" altLang="en-US" sz="1200" dirty="0" err="1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로그인으로</a:t>
            </a:r>
            <a:r>
              <a:rPr lang="ko-KR" altLang="en-US" sz="12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여러 서점 </a:t>
            </a:r>
            <a:r>
              <a:rPr lang="ko-KR" altLang="en-US" sz="1200" dirty="0" err="1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책읽기</a:t>
            </a:r>
            <a:endParaRPr lang="en-US" altLang="ko-KR" sz="1200" dirty="0" smtClean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  <a:p>
            <a:pPr marL="263525" lvl="1">
              <a:buFontTx/>
              <a:buChar char="-"/>
              <a:defRPr/>
            </a:pPr>
            <a:r>
              <a:rPr lang="ko-KR" altLang="en-US" sz="12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언제 어디서나 </a:t>
            </a:r>
            <a:r>
              <a:rPr lang="ko-KR" altLang="en-US" sz="1200" dirty="0" err="1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책읽기</a:t>
            </a:r>
            <a:r>
              <a:rPr lang="ko-KR" altLang="en-US" sz="12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가능</a:t>
            </a:r>
            <a:r>
              <a:rPr lang="ko-KR" altLang="en-US" sz="14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</a:t>
            </a:r>
            <a:r>
              <a:rPr lang="en-US" altLang="ko-KR" sz="11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(</a:t>
            </a:r>
            <a:r>
              <a:rPr lang="ko-KR" altLang="en-US" sz="11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기존</a:t>
            </a:r>
            <a:r>
              <a:rPr lang="en-US" altLang="ko-KR" sz="11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: </a:t>
            </a:r>
            <a:r>
              <a:rPr lang="ko-KR" altLang="en-US" sz="11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온라인 상태에서만 </a:t>
            </a:r>
            <a:r>
              <a:rPr lang="ko-KR" altLang="en-US" sz="1100" dirty="0" err="1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책읽기만</a:t>
            </a:r>
            <a:r>
              <a:rPr lang="ko-KR" altLang="en-US" sz="11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가능</a:t>
            </a:r>
            <a:r>
              <a:rPr lang="en-US" altLang="ko-KR" sz="1100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)</a:t>
            </a:r>
            <a:endParaRPr lang="ko-KR" altLang="en-US" sz="1100" dirty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6215074" y="1928802"/>
            <a:ext cx="1714512" cy="12144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b="1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360° </a:t>
            </a:r>
            <a:r>
              <a:rPr lang="ko-KR" altLang="en-US" b="1" dirty="0" err="1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전방위</a:t>
            </a:r>
            <a:endParaRPr lang="en-US" altLang="ko-KR" b="1" dirty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  <a:p>
            <a:pPr algn="ctr">
              <a:defRPr/>
            </a:pPr>
            <a:r>
              <a:rPr lang="ko-KR" altLang="en-US" b="1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보안</a:t>
            </a:r>
            <a:endParaRPr lang="ko-KR" altLang="en-US" b="1" dirty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6215074" y="3214702"/>
            <a:ext cx="1714512" cy="12144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3</a:t>
            </a:r>
            <a:r>
              <a:rPr lang="ko-KR" altLang="en-US" b="1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자 상호 검증</a:t>
            </a:r>
            <a:endParaRPr lang="en-US" altLang="ko-KR" b="1" dirty="0" smtClean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  <a:p>
            <a:pPr algn="ctr">
              <a:defRPr/>
            </a:pPr>
            <a:r>
              <a:rPr lang="ko-KR" altLang="en-US" b="1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정산 시스템</a:t>
            </a:r>
            <a:endParaRPr lang="en-US" altLang="ko-KR" b="1" dirty="0" smtClean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6215074" y="4500570"/>
            <a:ext cx="1714512" cy="12144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600" b="1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모</a:t>
            </a:r>
            <a:r>
              <a:rPr lang="ko-KR" altLang="en-US" sz="1600" b="1" dirty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든</a:t>
            </a:r>
            <a:r>
              <a:rPr lang="ko-KR" altLang="en-US" sz="1600" b="1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 단말기에서</a:t>
            </a:r>
            <a:endParaRPr lang="en-US" altLang="ko-KR" sz="1600" b="1" dirty="0" smtClean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  <a:p>
            <a:pPr algn="ctr">
              <a:defRPr/>
            </a:pPr>
            <a:r>
              <a:rPr lang="ko-KR" altLang="en-US" sz="1600" b="1" dirty="0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간편한 </a:t>
            </a:r>
            <a:r>
              <a:rPr lang="ko-KR" altLang="en-US" sz="1600" b="1" dirty="0" err="1" smtClean="0">
                <a:solidFill>
                  <a:schemeClr val="tx1"/>
                </a:solidFill>
                <a:latin typeface="나눔고딕 Bold" pitchFamily="50" charset="-127"/>
                <a:ea typeface="나눔고딕 Bold" pitchFamily="50" charset="-127"/>
              </a:rPr>
              <a:t>책읽기</a:t>
            </a:r>
            <a:endParaRPr lang="ko-KR" altLang="en-US" sz="1600" b="1" dirty="0">
              <a:solidFill>
                <a:schemeClr val="tx1"/>
              </a:solidFill>
              <a:latin typeface="나눔고딕 Bold" pitchFamily="50" charset="-127"/>
              <a:ea typeface="나눔고딕 Bold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보안 체계 개요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A480-AA70-477D-9E5D-1DCC2E704B88}" type="slidenum">
              <a:rPr lang="ko-KR" altLang="en-US" smtClean="0"/>
              <a:pPr/>
              <a:t>5</a:t>
            </a:fld>
            <a:endParaRPr lang="ko-KR" altLang="en-US"/>
          </a:p>
        </p:txBody>
      </p:sp>
      <p:grpSp>
        <p:nvGrpSpPr>
          <p:cNvPr id="3" name="그룹 10"/>
          <p:cNvGrpSpPr/>
          <p:nvPr/>
        </p:nvGrpSpPr>
        <p:grpSpPr>
          <a:xfrm>
            <a:off x="4000496" y="1571612"/>
            <a:ext cx="661987" cy="1046163"/>
            <a:chOff x="3725863" y="2143125"/>
            <a:chExt cx="661987" cy="1046163"/>
          </a:xfrm>
        </p:grpSpPr>
        <p:pic>
          <p:nvPicPr>
            <p:cNvPr id="9" name="Picture 4" descr="MCj04289710000[1]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725863" y="2143125"/>
              <a:ext cx="519112" cy="757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5" descr="MCj04289710000[1]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68738" y="2432050"/>
              <a:ext cx="519112" cy="757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그룹 38"/>
          <p:cNvGrpSpPr>
            <a:grpSpLocks/>
          </p:cNvGrpSpPr>
          <p:nvPr/>
        </p:nvGrpSpPr>
        <p:grpSpPr bwMode="auto">
          <a:xfrm>
            <a:off x="6397637" y="1571612"/>
            <a:ext cx="947738" cy="1314450"/>
            <a:chOff x="6596073" y="2214554"/>
            <a:chExt cx="948111" cy="1314084"/>
          </a:xfrm>
        </p:grpSpPr>
        <p:pic>
          <p:nvPicPr>
            <p:cNvPr id="13" name="Picture 41" descr="aladdin_logo_new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667512" y="3071810"/>
              <a:ext cx="857256" cy="4568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6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596073" y="2214554"/>
              <a:ext cx="948111" cy="504183"/>
            </a:xfrm>
            <a:prstGeom prst="rect">
              <a:avLst/>
            </a:prstGeom>
            <a:noFill/>
            <a:ln w="38100" algn="ctr">
              <a:noFill/>
              <a:prstDash val="sysDot"/>
              <a:miter lim="800000"/>
              <a:headEnd/>
              <a:tailEnd/>
            </a:ln>
          </p:spPr>
        </p:pic>
        <p:pic>
          <p:nvPicPr>
            <p:cNvPr id="15" name="그림 75" descr="thumbnails.jpg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738950" y="2786058"/>
              <a:ext cx="714380" cy="321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6" name="Picture 2" descr="Bandi&amp;Lunis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73937" y="2285987"/>
            <a:ext cx="976313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" descr="http://www.ypbooks.co.kr/ypbooks/images/common/foot_ci.gi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58075" y="1857362"/>
            <a:ext cx="1130300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직사각형 19"/>
          <p:cNvSpPr/>
          <p:nvPr/>
        </p:nvSpPr>
        <p:spPr>
          <a:xfrm>
            <a:off x="642910" y="4000515"/>
            <a:ext cx="928687" cy="6429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09625">
              <a:defRPr/>
            </a:pPr>
            <a:r>
              <a:rPr lang="ko-KR" altLang="en-US" sz="1000" b="1" dirty="0"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외주제작</a:t>
            </a:r>
            <a:endParaRPr lang="en-US" altLang="ko-KR" sz="1000" b="1" dirty="0">
              <a:solidFill>
                <a:srgbClr val="000000"/>
              </a:solidFill>
              <a:latin typeface="나눔고딕" pitchFamily="50" charset="-127"/>
              <a:ea typeface="나눔고딕" pitchFamily="50" charset="-127"/>
            </a:endParaRPr>
          </a:p>
          <a:p>
            <a:pPr algn="ctr" defTabSz="809625">
              <a:defRPr/>
            </a:pPr>
            <a:endParaRPr lang="en-US" altLang="ko-KR" sz="1000" b="1" dirty="0">
              <a:solidFill>
                <a:srgbClr val="000000"/>
              </a:solidFill>
              <a:latin typeface="나눔고딕" pitchFamily="50" charset="-127"/>
              <a:ea typeface="나눔고딕" pitchFamily="50" charset="-127"/>
            </a:endParaRPr>
          </a:p>
          <a:p>
            <a:pPr algn="ctr" defTabSz="809625">
              <a:defRPr/>
            </a:pPr>
            <a:endParaRPr lang="en-US" altLang="ko-KR" sz="1000" b="1" dirty="0">
              <a:solidFill>
                <a:srgbClr val="000000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642910" y="4929203"/>
            <a:ext cx="928687" cy="6429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09625">
              <a:defRPr/>
            </a:pPr>
            <a:endParaRPr lang="en-US" altLang="ko-KR" sz="1000" b="1" dirty="0">
              <a:solidFill>
                <a:srgbClr val="000000"/>
              </a:solidFill>
              <a:latin typeface="나눔고딕" pitchFamily="50" charset="-127"/>
              <a:ea typeface="나눔고딕" pitchFamily="50" charset="-127"/>
            </a:endParaRPr>
          </a:p>
          <a:p>
            <a:pPr algn="ctr" defTabSz="809625">
              <a:defRPr/>
            </a:pPr>
            <a:endParaRPr lang="en-US" altLang="ko-KR" sz="1000" b="1" dirty="0">
              <a:solidFill>
                <a:srgbClr val="000000"/>
              </a:solidFill>
              <a:latin typeface="나눔고딕" pitchFamily="50" charset="-127"/>
              <a:ea typeface="나눔고딕" pitchFamily="50" charset="-127"/>
            </a:endParaRPr>
          </a:p>
          <a:p>
            <a:pPr algn="ctr" defTabSz="809625">
              <a:defRPr/>
            </a:pPr>
            <a:r>
              <a:rPr lang="ko-KR" altLang="en-US" sz="1000" b="1" dirty="0"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자체제작</a:t>
            </a:r>
            <a:endParaRPr lang="en-US" altLang="ko-KR" sz="1000" b="1" dirty="0">
              <a:solidFill>
                <a:srgbClr val="000000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2" name="타원 21"/>
          <p:cNvSpPr/>
          <p:nvPr/>
        </p:nvSpPr>
        <p:spPr>
          <a:xfrm>
            <a:off x="692757" y="4429140"/>
            <a:ext cx="856279" cy="7858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100" b="1" dirty="0" smtClean="0"/>
              <a:t>Quark -&gt; </a:t>
            </a:r>
            <a:r>
              <a:rPr lang="en-US" altLang="ko-KR" sz="1100" b="1" dirty="0" err="1" smtClean="0"/>
              <a:t>ePub</a:t>
            </a:r>
            <a:endParaRPr lang="ko-KR" altLang="en-US" sz="1100" b="1" dirty="0"/>
          </a:p>
        </p:txBody>
      </p:sp>
      <p:grpSp>
        <p:nvGrpSpPr>
          <p:cNvPr id="6" name="그룹 22"/>
          <p:cNvGrpSpPr/>
          <p:nvPr/>
        </p:nvGrpSpPr>
        <p:grpSpPr>
          <a:xfrm>
            <a:off x="3428992" y="3286124"/>
            <a:ext cx="661987" cy="1046163"/>
            <a:chOff x="3725863" y="2143125"/>
            <a:chExt cx="661987" cy="1046163"/>
          </a:xfrm>
        </p:grpSpPr>
        <p:pic>
          <p:nvPicPr>
            <p:cNvPr id="24" name="Picture 4" descr="MCj04289710000[1]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725863" y="2143125"/>
              <a:ext cx="519112" cy="757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5" descr="MCj04289710000[1]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68738" y="2432050"/>
              <a:ext cx="519112" cy="757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그룹 25"/>
          <p:cNvGrpSpPr/>
          <p:nvPr/>
        </p:nvGrpSpPr>
        <p:grpSpPr>
          <a:xfrm>
            <a:off x="5143504" y="4714884"/>
            <a:ext cx="661987" cy="1046163"/>
            <a:chOff x="3725863" y="2143125"/>
            <a:chExt cx="661987" cy="1046163"/>
          </a:xfrm>
        </p:grpSpPr>
        <p:pic>
          <p:nvPicPr>
            <p:cNvPr id="27" name="Picture 4" descr="MCj04289710000[1]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725863" y="2143125"/>
              <a:ext cx="519112" cy="757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5" descr="MCj04289710000[1]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68738" y="2432050"/>
              <a:ext cx="519112" cy="757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9" name="Text Box 37"/>
          <p:cNvSpPr txBox="1">
            <a:spLocks noChangeArrowheads="1"/>
          </p:cNvSpPr>
          <p:nvPr/>
        </p:nvSpPr>
        <p:spPr bwMode="auto">
          <a:xfrm>
            <a:off x="571472" y="2428868"/>
            <a:ext cx="1138453" cy="276999"/>
          </a:xfrm>
          <a:prstGeom prst="rect">
            <a:avLst/>
          </a:prstGeom>
          <a:noFill/>
          <a:ln w="12700" cap="rnd" algn="ctr">
            <a:solidFill>
              <a:srgbClr val="FF6600"/>
            </a:solidFill>
            <a:prstDash val="sysDot"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809625"/>
            <a:r>
              <a:rPr lang="ko-KR" altLang="en-US" sz="1200" b="1" dirty="0" err="1" smtClean="0">
                <a:latin typeface="나눔고딕" pitchFamily="50" charset="-127"/>
                <a:ea typeface="나눔고딕" pitchFamily="50" charset="-127"/>
              </a:rPr>
              <a:t>컨텐츠</a:t>
            </a:r>
            <a:r>
              <a:rPr lang="ko-KR" altLang="en-US" sz="1200" b="1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200" b="1" dirty="0" err="1" smtClean="0">
                <a:latin typeface="나눔고딕" pitchFamily="50" charset="-127"/>
                <a:ea typeface="나눔고딕" pitchFamily="50" charset="-127"/>
              </a:rPr>
              <a:t>공급사</a:t>
            </a:r>
            <a:endParaRPr lang="ko-KR" altLang="en-US" sz="1200" b="1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2" name="Text Box 37"/>
          <p:cNvSpPr txBox="1">
            <a:spLocks noChangeArrowheads="1"/>
          </p:cNvSpPr>
          <p:nvPr/>
        </p:nvSpPr>
        <p:spPr bwMode="auto">
          <a:xfrm>
            <a:off x="5268355" y="5786454"/>
            <a:ext cx="518091" cy="276999"/>
          </a:xfrm>
          <a:prstGeom prst="rect">
            <a:avLst/>
          </a:prstGeom>
          <a:noFill/>
          <a:ln w="12700" cap="rnd" algn="ctr">
            <a:solidFill>
              <a:srgbClr val="FF6600"/>
            </a:solidFill>
            <a:prstDash val="sysDot"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809625"/>
            <a:r>
              <a:rPr lang="en-US" altLang="ko-KR" sz="1200" b="1" dirty="0" smtClean="0">
                <a:latin typeface="나눔고딕" pitchFamily="50" charset="-127"/>
                <a:ea typeface="나눔고딕" pitchFamily="50" charset="-127"/>
              </a:rPr>
              <a:t>DRM</a:t>
            </a:r>
            <a:endParaRPr lang="ko-KR" altLang="en-US" sz="1200" b="1" dirty="0"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030" name="Picture 6" descr="http://imgnews.jknews.co.kr/photo/2009/03/27/20090327163224584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286776" y="4857760"/>
            <a:ext cx="583723" cy="819134"/>
          </a:xfrm>
          <a:prstGeom prst="rect">
            <a:avLst/>
          </a:prstGeom>
          <a:noFill/>
        </p:spPr>
      </p:pic>
      <p:pic>
        <p:nvPicPr>
          <p:cNvPr id="34" name="Picture 3" descr="C:\Documents and Settings\CHWNX\Local Settings\Temporary Internet Files\Content.IE5\QB5STISX\MCj03609160000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916759" y="3522669"/>
            <a:ext cx="655637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6" name="직선 화살표 연결선 35"/>
          <p:cNvCxnSpPr/>
          <p:nvPr/>
        </p:nvCxnSpPr>
        <p:spPr>
          <a:xfrm>
            <a:off x="1928794" y="1785926"/>
            <a:ext cx="1643074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화살표 연결선 36"/>
          <p:cNvCxnSpPr/>
          <p:nvPr/>
        </p:nvCxnSpPr>
        <p:spPr>
          <a:xfrm>
            <a:off x="4929190" y="1785926"/>
            <a:ext cx="1298573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화살표 연결선 38"/>
          <p:cNvCxnSpPr/>
          <p:nvPr/>
        </p:nvCxnSpPr>
        <p:spPr>
          <a:xfrm flipV="1">
            <a:off x="1714480" y="3643314"/>
            <a:ext cx="1500198" cy="64294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화살표 연결선 40"/>
          <p:cNvCxnSpPr/>
          <p:nvPr/>
        </p:nvCxnSpPr>
        <p:spPr>
          <a:xfrm rot="5400000">
            <a:off x="3964777" y="3178967"/>
            <a:ext cx="571504" cy="214314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화살표 연결선 32"/>
          <p:cNvCxnSpPr/>
          <p:nvPr/>
        </p:nvCxnSpPr>
        <p:spPr>
          <a:xfrm>
            <a:off x="4286248" y="4071942"/>
            <a:ext cx="857256" cy="642942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화살표 연결선 41"/>
          <p:cNvCxnSpPr/>
          <p:nvPr/>
        </p:nvCxnSpPr>
        <p:spPr>
          <a:xfrm>
            <a:off x="7429520" y="4429132"/>
            <a:ext cx="785818" cy="64294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화살표 연결선 45"/>
          <p:cNvCxnSpPr/>
          <p:nvPr/>
        </p:nvCxnSpPr>
        <p:spPr>
          <a:xfrm>
            <a:off x="4500562" y="3857628"/>
            <a:ext cx="2214578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화살표 연결선 49"/>
          <p:cNvCxnSpPr/>
          <p:nvPr/>
        </p:nvCxnSpPr>
        <p:spPr>
          <a:xfrm rot="5400000" flipH="1" flipV="1">
            <a:off x="6965173" y="3178967"/>
            <a:ext cx="500066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Program Files\Microsoft Office\MEDIA\CAGCAT10\j0205462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89351" y="1166879"/>
            <a:ext cx="1196567" cy="1190551"/>
          </a:xfrm>
          <a:prstGeom prst="rect">
            <a:avLst/>
          </a:prstGeom>
          <a:noFill/>
        </p:spPr>
      </p:pic>
      <p:cxnSp>
        <p:nvCxnSpPr>
          <p:cNvPr id="62" name="직선 화살표 연결선 61"/>
          <p:cNvCxnSpPr/>
          <p:nvPr/>
        </p:nvCxnSpPr>
        <p:spPr>
          <a:xfrm rot="10800000">
            <a:off x="4929190" y="2071678"/>
            <a:ext cx="1285884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화살표 연결선 65"/>
          <p:cNvCxnSpPr/>
          <p:nvPr/>
        </p:nvCxnSpPr>
        <p:spPr>
          <a:xfrm rot="10800000">
            <a:off x="1928796" y="2071678"/>
            <a:ext cx="1643072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화살표 연결선 71"/>
          <p:cNvCxnSpPr/>
          <p:nvPr/>
        </p:nvCxnSpPr>
        <p:spPr>
          <a:xfrm rot="10800000" flipV="1">
            <a:off x="5857884" y="4214818"/>
            <a:ext cx="928694" cy="714380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 Box 37"/>
          <p:cNvSpPr txBox="1">
            <a:spLocks noChangeArrowheads="1"/>
          </p:cNvSpPr>
          <p:nvPr/>
        </p:nvSpPr>
        <p:spPr bwMode="auto">
          <a:xfrm>
            <a:off x="7643841" y="3786190"/>
            <a:ext cx="1000125" cy="285750"/>
          </a:xfrm>
          <a:prstGeom prst="rect">
            <a:avLst/>
          </a:prstGeom>
          <a:noFill/>
          <a:ln w="12700" cap="rnd" algn="ctr">
            <a:solidFill>
              <a:srgbClr val="FF6600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809625"/>
            <a:r>
              <a:rPr lang="en-US" altLang="ko-KR" sz="1200" b="1">
                <a:latin typeface="나눔고딕" pitchFamily="50" charset="-127"/>
                <a:ea typeface="나눔고딕" pitchFamily="50" charset="-127"/>
              </a:rPr>
              <a:t>PC</a:t>
            </a:r>
            <a:r>
              <a:rPr lang="ko-KR" altLang="en-US" sz="1200" b="1">
                <a:latin typeface="나눔고딕" pitchFamily="50" charset="-127"/>
                <a:ea typeface="나눔고딕" pitchFamily="50" charset="-127"/>
              </a:rPr>
              <a:t>뷰어</a:t>
            </a:r>
          </a:p>
        </p:txBody>
      </p:sp>
      <p:sp>
        <p:nvSpPr>
          <p:cNvPr id="80" name="Text Box 37"/>
          <p:cNvSpPr txBox="1">
            <a:spLocks noChangeArrowheads="1"/>
          </p:cNvSpPr>
          <p:nvPr/>
        </p:nvSpPr>
        <p:spPr bwMode="auto">
          <a:xfrm>
            <a:off x="3643306" y="2643182"/>
            <a:ext cx="1714512" cy="285752"/>
          </a:xfrm>
          <a:prstGeom prst="rect">
            <a:avLst/>
          </a:prstGeom>
          <a:noFill/>
          <a:ln w="12700" cap="rnd" algn="ctr">
            <a:solidFill>
              <a:srgbClr val="FF6600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809625"/>
            <a:r>
              <a:rPr lang="en-US" altLang="ko-KR" sz="1200" b="1" dirty="0" smtClean="0">
                <a:latin typeface="나눔고딕" pitchFamily="50" charset="-127"/>
                <a:ea typeface="나눔고딕" pitchFamily="50" charset="-127"/>
              </a:rPr>
              <a:t>Supply Chain Mgmt.</a:t>
            </a:r>
            <a:endParaRPr lang="ko-KR" altLang="en-US" sz="1200" b="1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58" name="직사각형 57"/>
          <p:cNvSpPr/>
          <p:nvPr/>
        </p:nvSpPr>
        <p:spPr>
          <a:xfrm>
            <a:off x="285720" y="1000108"/>
            <a:ext cx="8715436" cy="5214974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직사각형 58"/>
          <p:cNvSpPr/>
          <p:nvPr/>
        </p:nvSpPr>
        <p:spPr>
          <a:xfrm>
            <a:off x="285720" y="3429000"/>
            <a:ext cx="2428892" cy="2571768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직사각형 60"/>
          <p:cNvSpPr/>
          <p:nvPr/>
        </p:nvSpPr>
        <p:spPr>
          <a:xfrm>
            <a:off x="1714480" y="5452124"/>
            <a:ext cx="2428892" cy="5715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b="1" dirty="0" smtClean="0"/>
              <a:t>작업 환경 통제</a:t>
            </a:r>
            <a:endParaRPr lang="en-US" altLang="ko-KR" sz="1500" b="1" dirty="0" smtClean="0"/>
          </a:p>
          <a:p>
            <a:pPr algn="ctr"/>
            <a:r>
              <a:rPr lang="en-US" altLang="ko-KR" sz="1500" b="1" dirty="0" smtClean="0"/>
              <a:t>(</a:t>
            </a:r>
            <a:r>
              <a:rPr lang="ko-KR" altLang="en-US" sz="1500" b="1" dirty="0" smtClean="0"/>
              <a:t>인터넷</a:t>
            </a:r>
            <a:r>
              <a:rPr lang="en-US" altLang="ko-KR" sz="1500" b="1" dirty="0" smtClean="0"/>
              <a:t>, </a:t>
            </a:r>
            <a:r>
              <a:rPr lang="ko-KR" altLang="en-US" sz="1500" b="1" dirty="0" smtClean="0"/>
              <a:t>저장 매체 등</a:t>
            </a:r>
            <a:r>
              <a:rPr lang="en-US" altLang="ko-KR" sz="1500" b="1" dirty="0" smtClean="0"/>
              <a:t>)</a:t>
            </a:r>
            <a:endParaRPr lang="ko-KR" altLang="en-US" sz="1500" b="1" dirty="0"/>
          </a:p>
        </p:txBody>
      </p:sp>
      <p:sp>
        <p:nvSpPr>
          <p:cNvPr id="77" name="직사각형 76"/>
          <p:cNvSpPr/>
          <p:nvPr/>
        </p:nvSpPr>
        <p:spPr>
          <a:xfrm>
            <a:off x="3071802" y="1500174"/>
            <a:ext cx="2428892" cy="276322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직사각형 77"/>
          <p:cNvSpPr/>
          <p:nvPr/>
        </p:nvSpPr>
        <p:spPr>
          <a:xfrm>
            <a:off x="4143372" y="1485886"/>
            <a:ext cx="2428892" cy="5715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b="1" dirty="0" smtClean="0"/>
              <a:t>보관</a:t>
            </a:r>
            <a:r>
              <a:rPr lang="en-US" altLang="ko-KR" sz="1500" b="1" dirty="0" smtClean="0"/>
              <a:t>/</a:t>
            </a:r>
            <a:r>
              <a:rPr lang="ko-KR" altLang="en-US" sz="1500" b="1" dirty="0" smtClean="0"/>
              <a:t>전송되는 모든 파일</a:t>
            </a:r>
            <a:endParaRPr lang="en-US" altLang="ko-KR" sz="1500" b="1" dirty="0" smtClean="0"/>
          </a:p>
          <a:p>
            <a:pPr algn="ctr"/>
            <a:r>
              <a:rPr lang="en-US" altLang="ko-KR" sz="1500" b="1" dirty="0" smtClean="0"/>
              <a:t>= </a:t>
            </a:r>
            <a:r>
              <a:rPr lang="ko-KR" altLang="en-US" sz="1500" b="1" dirty="0" smtClean="0"/>
              <a:t>암호화된 파일</a:t>
            </a:r>
            <a:endParaRPr lang="ko-KR" altLang="en-US" sz="1500" b="1" dirty="0"/>
          </a:p>
        </p:txBody>
      </p:sp>
      <p:sp>
        <p:nvSpPr>
          <p:cNvPr id="81" name="직사각형 80"/>
          <p:cNvSpPr/>
          <p:nvPr/>
        </p:nvSpPr>
        <p:spPr>
          <a:xfrm>
            <a:off x="5214942" y="4500570"/>
            <a:ext cx="3643338" cy="171451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" name="직사각형 81"/>
          <p:cNvSpPr/>
          <p:nvPr/>
        </p:nvSpPr>
        <p:spPr>
          <a:xfrm>
            <a:off x="6643702" y="5500702"/>
            <a:ext cx="2428892" cy="7372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500" b="1" dirty="0" smtClean="0"/>
              <a:t>2</a:t>
            </a:r>
            <a:r>
              <a:rPr lang="ko-KR" altLang="en-US" sz="1500" b="1" dirty="0" smtClean="0"/>
              <a:t>중 암호화 체계</a:t>
            </a:r>
            <a:endParaRPr lang="en-US" altLang="ko-KR" sz="1500" b="1" dirty="0" smtClean="0"/>
          </a:p>
          <a:p>
            <a:pPr algn="ctr"/>
            <a:r>
              <a:rPr lang="en-US" altLang="ko-KR" sz="1500" b="1" dirty="0" smtClean="0"/>
              <a:t>3 factor </a:t>
            </a:r>
            <a:r>
              <a:rPr lang="ko-KR" altLang="en-US" sz="1500" b="1" dirty="0" smtClean="0"/>
              <a:t>인증</a:t>
            </a:r>
            <a:endParaRPr lang="en-US" altLang="ko-KR" sz="1500" b="1" dirty="0" smtClean="0"/>
          </a:p>
          <a:p>
            <a:pPr algn="ctr"/>
            <a:r>
              <a:rPr lang="en-US" altLang="ko-KR" sz="1200" b="1" dirty="0" smtClean="0"/>
              <a:t>(</a:t>
            </a:r>
            <a:r>
              <a:rPr lang="ko-KR" altLang="en-US" sz="1200" b="1" dirty="0" smtClean="0"/>
              <a:t>기존 </a:t>
            </a:r>
            <a:r>
              <a:rPr lang="en-US" altLang="ko-KR" sz="1200" b="1" dirty="0" smtClean="0"/>
              <a:t>DRM:</a:t>
            </a:r>
            <a:r>
              <a:rPr lang="ko-KR" altLang="en-US" sz="1200" b="1" dirty="0" smtClean="0"/>
              <a:t> </a:t>
            </a:r>
            <a:r>
              <a:rPr lang="en-US" altLang="ko-KR" sz="1200" b="1" dirty="0" smtClean="0"/>
              <a:t>2 factor </a:t>
            </a:r>
            <a:r>
              <a:rPr lang="ko-KR" altLang="en-US" sz="1200" b="1" dirty="0" smtClean="0"/>
              <a:t>인증</a:t>
            </a:r>
            <a:r>
              <a:rPr lang="en-US" altLang="ko-KR" sz="1200" b="1" dirty="0" smtClean="0"/>
              <a:t>)</a:t>
            </a:r>
            <a:endParaRPr lang="ko-KR" altLang="en-US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DRM </a:t>
            </a:r>
            <a:r>
              <a:rPr lang="ko-KR" altLang="en-US" dirty="0" smtClean="0"/>
              <a:t>기술 비교</a:t>
            </a: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642911" y="857232"/>
          <a:ext cx="8072493" cy="558251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09597"/>
                <a:gridCol w="2287632"/>
                <a:gridCol w="2287632"/>
                <a:gridCol w="2287632"/>
              </a:tblGrid>
              <a:tr h="323679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한국이퍼브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미국 </a:t>
                      </a:r>
                      <a:r>
                        <a:rPr lang="en-US" altLang="ko-KR" dirty="0" smtClean="0"/>
                        <a:t>A</a:t>
                      </a:r>
                      <a:r>
                        <a:rPr lang="ko-KR" altLang="en-US" dirty="0" smtClean="0"/>
                        <a:t>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국내 </a:t>
                      </a:r>
                      <a:r>
                        <a:rPr lang="en-US" altLang="ko-KR" dirty="0" smtClean="0"/>
                        <a:t>M</a:t>
                      </a:r>
                      <a:r>
                        <a:rPr lang="ko-KR" altLang="en-US" dirty="0" smtClean="0"/>
                        <a:t>사</a:t>
                      </a:r>
                      <a:endParaRPr lang="ko-KR" altLang="en-US" dirty="0"/>
                    </a:p>
                  </a:txBody>
                  <a:tcPr/>
                </a:tc>
              </a:tr>
              <a:tr h="83256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500" dirty="0" smtClean="0"/>
                        <a:t>사용</a:t>
                      </a:r>
                      <a:r>
                        <a:rPr lang="ko-KR" altLang="en-US" sz="1500" baseline="0" dirty="0" smtClean="0"/>
                        <a:t> 사례</a:t>
                      </a:r>
                      <a:endParaRPr lang="ko-KR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500" dirty="0" smtClean="0"/>
                        <a:t> </a:t>
                      </a:r>
                      <a:r>
                        <a:rPr lang="ko-KR" altLang="en-US" sz="1500" dirty="0" smtClean="0"/>
                        <a:t>국세청</a:t>
                      </a:r>
                      <a:r>
                        <a:rPr lang="en-US" altLang="ko-KR" sz="1500" dirty="0" smtClean="0"/>
                        <a:t>,</a:t>
                      </a:r>
                      <a:r>
                        <a:rPr lang="en-US" altLang="ko-KR" sz="1500" baseline="0" dirty="0" smtClean="0"/>
                        <a:t> </a:t>
                      </a:r>
                      <a:r>
                        <a:rPr lang="ko-KR" altLang="en-US" sz="1500" baseline="0" dirty="0" smtClean="0"/>
                        <a:t>조달청</a:t>
                      </a:r>
                      <a:endParaRPr lang="en-US" altLang="ko-KR" sz="1500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500" baseline="0" dirty="0" smtClean="0"/>
                        <a:t> </a:t>
                      </a:r>
                      <a:r>
                        <a:rPr lang="ko-KR" altLang="en-US" sz="1500" baseline="0" dirty="0" smtClean="0"/>
                        <a:t>인터넷 </a:t>
                      </a:r>
                      <a:r>
                        <a:rPr lang="ko-KR" altLang="en-US" sz="1500" baseline="0" dirty="0" err="1" smtClean="0"/>
                        <a:t>뱅킹</a:t>
                      </a:r>
                      <a:r>
                        <a:rPr lang="ko-KR" altLang="en-US" sz="1500" baseline="0" dirty="0" smtClean="0"/>
                        <a:t> 인증</a:t>
                      </a:r>
                      <a:endParaRPr lang="en-US" altLang="ko-KR" sz="1500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500" baseline="0" dirty="0" smtClean="0"/>
                        <a:t> CJ </a:t>
                      </a:r>
                      <a:r>
                        <a:rPr lang="ko-KR" altLang="en-US" sz="1500" baseline="0" dirty="0" smtClean="0"/>
                        <a:t>동영상 납품</a:t>
                      </a:r>
                      <a:endParaRPr lang="ko-KR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500" dirty="0" smtClean="0"/>
                        <a:t> </a:t>
                      </a:r>
                      <a:r>
                        <a:rPr lang="ko-KR" altLang="en-US" sz="1500" dirty="0" smtClean="0"/>
                        <a:t>출판사 홈페이지 등</a:t>
                      </a:r>
                      <a:endParaRPr lang="en-US" altLang="ko-KR" sz="15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500" dirty="0" smtClean="0"/>
                        <a:t> </a:t>
                      </a:r>
                      <a:r>
                        <a:rPr lang="ko-KR" altLang="en-US" sz="1500" dirty="0" smtClean="0"/>
                        <a:t>미국 및 유럽 주요 도서관 등</a:t>
                      </a:r>
                      <a:endParaRPr lang="ko-KR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500" dirty="0" smtClean="0"/>
                        <a:t> NUUT</a:t>
                      </a: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500" dirty="0" smtClean="0"/>
                        <a:t> </a:t>
                      </a:r>
                      <a:r>
                        <a:rPr lang="ko-KR" altLang="en-US" sz="1500" dirty="0" smtClean="0"/>
                        <a:t>기업 문서 보안 위주</a:t>
                      </a:r>
                      <a:endParaRPr lang="ko-KR" altLang="en-US" sz="1500" dirty="0"/>
                    </a:p>
                  </a:txBody>
                  <a:tcPr/>
                </a:tc>
              </a:tr>
              <a:tr h="458473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500" dirty="0" smtClean="0"/>
                        <a:t>인증 구조</a:t>
                      </a:r>
                      <a:endParaRPr lang="ko-KR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500" dirty="0" smtClean="0"/>
                        <a:t> 3 factor</a:t>
                      </a: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500" dirty="0" smtClean="0"/>
                        <a:t>(</a:t>
                      </a:r>
                      <a:r>
                        <a:rPr lang="ko-KR" altLang="en-US" sz="1500" dirty="0" smtClean="0"/>
                        <a:t>기기</a:t>
                      </a:r>
                      <a:r>
                        <a:rPr lang="en-US" altLang="ko-KR" sz="1500" dirty="0" smtClean="0"/>
                        <a:t>-</a:t>
                      </a:r>
                      <a:r>
                        <a:rPr lang="ko-KR" altLang="en-US" sz="1500" dirty="0" smtClean="0"/>
                        <a:t>사용자</a:t>
                      </a:r>
                      <a:r>
                        <a:rPr lang="en-US" altLang="ko-KR" sz="1500" dirty="0" smtClean="0"/>
                        <a:t>-</a:t>
                      </a:r>
                      <a:r>
                        <a:rPr lang="ko-KR" altLang="en-US" sz="1500" dirty="0" smtClean="0"/>
                        <a:t>서버</a:t>
                      </a:r>
                      <a:r>
                        <a:rPr lang="en-US" altLang="ko-KR" sz="1500" dirty="0" smtClean="0"/>
                        <a:t>)</a:t>
                      </a:r>
                      <a:endParaRPr lang="ko-KR" altLang="en-US" sz="15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500" dirty="0" smtClean="0"/>
                        <a:t> 2 factor (</a:t>
                      </a:r>
                      <a:r>
                        <a:rPr lang="ko-KR" altLang="en-US" sz="1500" dirty="0" smtClean="0"/>
                        <a:t>기기 </a:t>
                      </a:r>
                      <a:r>
                        <a:rPr lang="en-US" altLang="ko-KR" sz="1500" dirty="0" smtClean="0"/>
                        <a:t>–</a:t>
                      </a:r>
                      <a:r>
                        <a:rPr lang="en-US" altLang="ko-KR" sz="1500" baseline="0" dirty="0" smtClean="0"/>
                        <a:t> </a:t>
                      </a:r>
                      <a:r>
                        <a:rPr lang="ko-KR" altLang="en-US" sz="1500" baseline="0" dirty="0" smtClean="0"/>
                        <a:t>사용자</a:t>
                      </a:r>
                      <a:r>
                        <a:rPr lang="en-US" altLang="ko-KR" sz="1500" baseline="0" dirty="0" smtClean="0"/>
                        <a:t>)</a:t>
                      </a:r>
                      <a:endParaRPr lang="ko-KR" altLang="en-US" sz="15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buFont typeface="Arial" pitchFamily="34" charset="0"/>
                        <a:buNone/>
                      </a:pPr>
                      <a:endParaRPr lang="ko-KR" altLang="en-US" sz="1500" dirty="0"/>
                    </a:p>
                  </a:txBody>
                  <a:tcPr/>
                </a:tc>
              </a:tr>
              <a:tr h="643346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500" dirty="0" err="1" smtClean="0"/>
                        <a:t>ePub</a:t>
                      </a:r>
                      <a:r>
                        <a:rPr lang="en-US" altLang="ko-KR" sz="1500" baseline="0" dirty="0" smtClean="0"/>
                        <a:t> </a:t>
                      </a:r>
                      <a:r>
                        <a:rPr lang="ko-KR" altLang="en-US" sz="1500" baseline="0" dirty="0" smtClean="0"/>
                        <a:t>호환성</a:t>
                      </a:r>
                      <a:endParaRPr lang="ko-KR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sz="1500" dirty="0" smtClean="0"/>
                        <a:t> 차기 </a:t>
                      </a:r>
                      <a:r>
                        <a:rPr lang="en-US" altLang="ko-KR" sz="1500" dirty="0" err="1" smtClean="0"/>
                        <a:t>ePub</a:t>
                      </a:r>
                      <a:r>
                        <a:rPr lang="en-US" altLang="ko-KR" sz="1500" dirty="0" smtClean="0"/>
                        <a:t> DRM </a:t>
                      </a:r>
                      <a:r>
                        <a:rPr lang="ko-KR" altLang="en-US" sz="1500" dirty="0" smtClean="0"/>
                        <a:t>기준 만족 </a:t>
                      </a:r>
                      <a:r>
                        <a:rPr lang="en-US" altLang="ko-KR" sz="1500" dirty="0" smtClean="0"/>
                        <a:t>(</a:t>
                      </a:r>
                      <a:r>
                        <a:rPr lang="en-US" altLang="ko-KR" sz="1500" dirty="0" err="1" smtClean="0"/>
                        <a:t>XrML</a:t>
                      </a:r>
                      <a:r>
                        <a:rPr lang="en-US" altLang="ko-KR" sz="1500" dirty="0" smtClean="0"/>
                        <a:t>)</a:t>
                      </a:r>
                      <a:endParaRPr lang="ko-KR" altLang="en-US" sz="15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500" dirty="0" smtClean="0"/>
                        <a:t> </a:t>
                      </a:r>
                      <a:r>
                        <a:rPr lang="ko-KR" altLang="en-US" sz="1500" dirty="0" smtClean="0"/>
                        <a:t>미 만족</a:t>
                      </a:r>
                      <a:r>
                        <a:rPr lang="en-US" altLang="ko-KR" sz="1500" baseline="0" dirty="0" smtClean="0"/>
                        <a:t> (</a:t>
                      </a:r>
                      <a:r>
                        <a:rPr lang="ko-KR" altLang="en-US" sz="1500" baseline="0" dirty="0" smtClean="0"/>
                        <a:t>독자 인증 정책 </a:t>
                      </a:r>
                      <a:r>
                        <a:rPr lang="en-US" altLang="ko-KR" sz="1500" baseline="0" dirty="0" smtClean="0"/>
                        <a:t>description </a:t>
                      </a:r>
                      <a:r>
                        <a:rPr lang="ko-KR" altLang="en-US" sz="1500" baseline="0" dirty="0" smtClean="0"/>
                        <a:t>사용</a:t>
                      </a:r>
                      <a:r>
                        <a:rPr lang="en-US" altLang="ko-KR" sz="1500" baseline="0" dirty="0" smtClean="0"/>
                        <a:t>)</a:t>
                      </a:r>
                      <a:endParaRPr lang="ko-KR" altLang="en-US" sz="15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endParaRPr lang="ko-KR" altLang="en-US" sz="1500" dirty="0"/>
                    </a:p>
                  </a:txBody>
                  <a:tcPr/>
                </a:tc>
              </a:tr>
              <a:tr h="45412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500" dirty="0" smtClean="0"/>
                        <a:t>공공 인증</a:t>
                      </a:r>
                      <a:endParaRPr lang="ko-KR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sz="1500" dirty="0" smtClean="0"/>
                        <a:t> 국정원 인증</a:t>
                      </a:r>
                      <a:endParaRPr lang="ko-KR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500" dirty="0" smtClean="0"/>
                        <a:t> </a:t>
                      </a:r>
                      <a:r>
                        <a:rPr lang="ko-KR" altLang="en-US" sz="1500" dirty="0" smtClean="0"/>
                        <a:t>미 인증 </a:t>
                      </a:r>
                      <a:r>
                        <a:rPr lang="en-US" altLang="ko-KR" sz="1500" dirty="0" smtClean="0"/>
                        <a:t>(</a:t>
                      </a:r>
                      <a:r>
                        <a:rPr lang="ko-KR" altLang="en-US" sz="1500" dirty="0" smtClean="0"/>
                        <a:t>향후에도 불가 예상</a:t>
                      </a:r>
                      <a:r>
                        <a:rPr lang="en-US" altLang="ko-KR" sz="1500" dirty="0" smtClean="0"/>
                        <a:t>)</a:t>
                      </a:r>
                      <a:endParaRPr lang="ko-KR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500" dirty="0" smtClean="0"/>
                        <a:t> </a:t>
                      </a:r>
                      <a:r>
                        <a:rPr lang="ko-KR" altLang="en-US" sz="1500" dirty="0" smtClean="0"/>
                        <a:t>국정원 인증</a:t>
                      </a:r>
                      <a:endParaRPr lang="ko-KR" altLang="en-US" sz="1500" dirty="0"/>
                    </a:p>
                  </a:txBody>
                  <a:tcPr/>
                </a:tc>
              </a:tr>
              <a:tr h="1211003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500" baseline="0" dirty="0" smtClean="0"/>
                        <a:t>유연성</a:t>
                      </a:r>
                      <a:endParaRPr lang="ko-KR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500" dirty="0" smtClean="0"/>
                        <a:t> </a:t>
                      </a:r>
                      <a:r>
                        <a:rPr lang="ko-KR" altLang="en-US" sz="1400" dirty="0" smtClean="0"/>
                        <a:t>인터넷서점 </a:t>
                      </a:r>
                      <a:r>
                        <a:rPr lang="en-US" altLang="ko-KR" sz="1400" dirty="0" smtClean="0"/>
                        <a:t>5</a:t>
                      </a:r>
                      <a:r>
                        <a:rPr lang="ko-KR" altLang="en-US" sz="1400" dirty="0" smtClean="0"/>
                        <a:t>개사 구매 </a:t>
                      </a:r>
                      <a:r>
                        <a:rPr lang="ko-KR" altLang="en-US" sz="1400" dirty="0" err="1" smtClean="0"/>
                        <a:t>전자책</a:t>
                      </a:r>
                      <a:r>
                        <a:rPr lang="ko-KR" altLang="en-US" sz="1400" dirty="0" smtClean="0"/>
                        <a:t> 호환</a:t>
                      </a:r>
                      <a:endParaRPr lang="en-US" altLang="ko-KR" sz="14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400" dirty="0" smtClean="0"/>
                        <a:t> </a:t>
                      </a:r>
                      <a:r>
                        <a:rPr lang="ko-KR" altLang="en-US" sz="1400" dirty="0" smtClean="0"/>
                        <a:t>향후 </a:t>
                      </a:r>
                      <a:r>
                        <a:rPr lang="ko-KR" altLang="en-US" sz="1400" dirty="0" err="1" smtClean="0"/>
                        <a:t>판매처별</a:t>
                      </a:r>
                      <a:r>
                        <a:rPr lang="ko-KR" altLang="en-US" sz="1400" dirty="0" smtClean="0"/>
                        <a:t> </a:t>
                      </a:r>
                      <a:r>
                        <a:rPr lang="en-US" altLang="ko-KR" sz="1400" dirty="0" smtClean="0"/>
                        <a:t>DRM </a:t>
                      </a:r>
                      <a:r>
                        <a:rPr lang="ko-KR" altLang="en-US" sz="1400" dirty="0" smtClean="0"/>
                        <a:t>정책 조정 가능</a:t>
                      </a:r>
                      <a:endParaRPr lang="en-US" altLang="ko-KR" sz="14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400" dirty="0" smtClean="0"/>
                        <a:t> </a:t>
                      </a:r>
                      <a:r>
                        <a:rPr lang="ko-KR" altLang="en-US" sz="1400" dirty="0" smtClean="0"/>
                        <a:t>각종 휴대기기 적용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500" dirty="0" smtClean="0"/>
                        <a:t> Adobe </a:t>
                      </a:r>
                      <a:r>
                        <a:rPr lang="ko-KR" altLang="en-US" sz="1500" dirty="0" smtClean="0"/>
                        <a:t>의 설정에 따라야 함</a:t>
                      </a:r>
                      <a:r>
                        <a:rPr lang="en-US" altLang="ko-KR" sz="1500" dirty="0" smtClean="0"/>
                        <a:t>.</a:t>
                      </a:r>
                      <a:endParaRPr lang="ko-KR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500" dirty="0" smtClean="0"/>
                        <a:t> </a:t>
                      </a:r>
                      <a:r>
                        <a:rPr lang="ko-KR" altLang="en-US" sz="1500" dirty="0" smtClean="0"/>
                        <a:t>문서 유출</a:t>
                      </a:r>
                      <a:r>
                        <a:rPr lang="ko-KR" altLang="en-US" sz="1500" baseline="0" dirty="0" smtClean="0"/>
                        <a:t> 방지에 중점</a:t>
                      </a:r>
                      <a:endParaRPr lang="en-US" altLang="ko-KR" sz="15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500" dirty="0" smtClean="0"/>
                        <a:t> </a:t>
                      </a:r>
                      <a:r>
                        <a:rPr lang="ko-KR" altLang="en-US" sz="1500" dirty="0" smtClean="0"/>
                        <a:t>판매 관리</a:t>
                      </a:r>
                      <a:r>
                        <a:rPr lang="en-US" altLang="ko-KR" sz="1500" dirty="0" smtClean="0"/>
                        <a:t>, </a:t>
                      </a:r>
                      <a:r>
                        <a:rPr lang="ko-KR" altLang="en-US" sz="1500" dirty="0" smtClean="0"/>
                        <a:t>사용자 편의성 고려가 약함</a:t>
                      </a:r>
                      <a:r>
                        <a:rPr lang="en-US" altLang="ko-KR" sz="1500" dirty="0" smtClean="0"/>
                        <a:t>.</a:t>
                      </a:r>
                      <a:endParaRPr lang="ko-KR" altLang="en-US" sz="1500" dirty="0"/>
                    </a:p>
                  </a:txBody>
                  <a:tcPr/>
                </a:tc>
              </a:tr>
              <a:tr h="45412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500" dirty="0" smtClean="0"/>
                        <a:t>기술</a:t>
                      </a:r>
                      <a:r>
                        <a:rPr lang="en-US" altLang="ko-KR" sz="1500" dirty="0" smtClean="0"/>
                        <a:t> </a:t>
                      </a:r>
                      <a:r>
                        <a:rPr lang="ko-KR" altLang="en-US" sz="1500" dirty="0" smtClean="0"/>
                        <a:t>지원</a:t>
                      </a:r>
                      <a:endParaRPr lang="ko-KR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500" dirty="0" smtClean="0"/>
                        <a:t> </a:t>
                      </a:r>
                      <a:r>
                        <a:rPr lang="ko-KR" altLang="en-US" sz="1500" dirty="0" smtClean="0"/>
                        <a:t>기술 지원 전담 부서 운영</a:t>
                      </a:r>
                      <a:endParaRPr lang="ko-KR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500" dirty="0" smtClean="0"/>
                        <a:t> </a:t>
                      </a:r>
                      <a:r>
                        <a:rPr lang="ko-KR" altLang="en-US" sz="1500" dirty="0" smtClean="0"/>
                        <a:t>한국 지사 내 개발팀 부재</a:t>
                      </a:r>
                      <a:endParaRPr lang="ko-KR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500" dirty="0" smtClean="0"/>
                        <a:t> </a:t>
                      </a:r>
                      <a:r>
                        <a:rPr lang="ko-KR" altLang="en-US" sz="1500" dirty="0" smtClean="0"/>
                        <a:t>국내 기술팀 지원</a:t>
                      </a:r>
                      <a:endParaRPr lang="ko-KR" altLang="en-US" sz="1500" dirty="0"/>
                    </a:p>
                  </a:txBody>
                  <a:tcPr/>
                </a:tc>
              </a:tr>
              <a:tr h="64334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500" dirty="0" smtClean="0"/>
                        <a:t>가격</a:t>
                      </a:r>
                      <a:endParaRPr lang="ko-KR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500" dirty="0" smtClean="0"/>
                        <a:t> eBook</a:t>
                      </a:r>
                      <a:r>
                        <a:rPr lang="en-US" altLang="ko-KR" sz="1500" baseline="0" dirty="0" smtClean="0"/>
                        <a:t> Total Solution</a:t>
                      </a:r>
                      <a:r>
                        <a:rPr lang="ko-KR" altLang="en-US" sz="1500" dirty="0" smtClean="0"/>
                        <a:t>계약 내 포함</a:t>
                      </a:r>
                      <a:endParaRPr lang="ko-KR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sz="1300" dirty="0" smtClean="0"/>
                        <a:t> 서버</a:t>
                      </a:r>
                      <a:r>
                        <a:rPr lang="en-US" altLang="ko-KR" sz="1300" baseline="0" dirty="0" smtClean="0"/>
                        <a:t> </a:t>
                      </a:r>
                      <a:r>
                        <a:rPr lang="ko-KR" altLang="en-US" sz="1300" baseline="0" dirty="0" smtClean="0"/>
                        <a:t>솔루션</a:t>
                      </a:r>
                      <a:r>
                        <a:rPr lang="en-US" altLang="ko-KR" sz="1300" baseline="0" dirty="0" smtClean="0"/>
                        <a:t>: 4,000</a:t>
                      </a:r>
                      <a:r>
                        <a:rPr lang="ko-KR" altLang="en-US" sz="1300" baseline="0" dirty="0" smtClean="0"/>
                        <a:t>만원 </a:t>
                      </a:r>
                      <a:r>
                        <a:rPr lang="en-US" altLang="ko-KR" sz="1300" baseline="0" dirty="0" smtClean="0"/>
                        <a:t>+ 100</a:t>
                      </a:r>
                      <a:r>
                        <a:rPr lang="ko-KR" altLang="en-US" sz="1300" baseline="0" dirty="0" smtClean="0"/>
                        <a:t>만원</a:t>
                      </a:r>
                      <a:r>
                        <a:rPr lang="en-US" altLang="ko-KR" sz="1300" baseline="0" dirty="0" smtClean="0"/>
                        <a:t>/</a:t>
                      </a:r>
                      <a:r>
                        <a:rPr lang="ko-KR" altLang="en-US" sz="1300" baseline="0" dirty="0" smtClean="0"/>
                        <a:t>월</a:t>
                      </a:r>
                      <a:endParaRPr lang="en-US" altLang="ko-KR" sz="1300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300" baseline="0" dirty="0" smtClean="0"/>
                        <a:t> </a:t>
                      </a:r>
                      <a:r>
                        <a:rPr lang="ko-KR" altLang="en-US" sz="1300" baseline="0" dirty="0" err="1" smtClean="0"/>
                        <a:t>뷰어</a:t>
                      </a:r>
                      <a:r>
                        <a:rPr lang="ko-KR" altLang="en-US" sz="1300" baseline="0" dirty="0" smtClean="0"/>
                        <a:t> 구현</a:t>
                      </a:r>
                      <a:r>
                        <a:rPr lang="en-US" altLang="ko-KR" sz="1300" baseline="0" dirty="0" smtClean="0"/>
                        <a:t>: 7,500</a:t>
                      </a:r>
                      <a:r>
                        <a:rPr lang="ko-KR" altLang="en-US" sz="1300" baseline="0" dirty="0" smtClean="0"/>
                        <a:t>만원</a:t>
                      </a:r>
                      <a:r>
                        <a:rPr lang="en-US" altLang="ko-KR" sz="1300" baseline="0" dirty="0" smtClean="0"/>
                        <a:t>/</a:t>
                      </a:r>
                      <a:r>
                        <a:rPr lang="ko-KR" altLang="en-US" sz="1300" baseline="0" dirty="0" smtClean="0"/>
                        <a:t>연</a:t>
                      </a:r>
                      <a:endParaRPr lang="en-US" altLang="ko-KR" sz="1300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300" baseline="0" dirty="0" smtClean="0"/>
                        <a:t> </a:t>
                      </a:r>
                      <a:r>
                        <a:rPr lang="ko-KR" altLang="en-US" sz="1300" baseline="0" dirty="0" smtClean="0"/>
                        <a:t>건당</a:t>
                      </a:r>
                      <a:r>
                        <a:rPr lang="en-US" altLang="ko-KR" sz="1300" baseline="0" dirty="0" smtClean="0"/>
                        <a:t>: 240</a:t>
                      </a:r>
                      <a:r>
                        <a:rPr lang="ko-KR" altLang="en-US" sz="1300" baseline="0" dirty="0" smtClean="0"/>
                        <a:t>원</a:t>
                      </a:r>
                      <a:endParaRPr lang="ko-KR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300" dirty="0" smtClean="0"/>
                        <a:t> </a:t>
                      </a:r>
                      <a:r>
                        <a:rPr lang="ko-KR" altLang="en-US" sz="1300" dirty="0" err="1" smtClean="0"/>
                        <a:t>수천여만원</a:t>
                      </a:r>
                      <a:r>
                        <a:rPr lang="ko-KR" altLang="en-US" sz="1300" dirty="0" smtClean="0"/>
                        <a:t> </a:t>
                      </a:r>
                      <a:r>
                        <a:rPr lang="en-US" altLang="ko-KR" sz="1300" dirty="0" smtClean="0"/>
                        <a:t>(</a:t>
                      </a:r>
                      <a:r>
                        <a:rPr lang="ko-KR" altLang="en-US" sz="1300" dirty="0" smtClean="0"/>
                        <a:t>견적 별 다름</a:t>
                      </a:r>
                      <a:r>
                        <a:rPr lang="en-US" altLang="ko-KR" sz="1300" dirty="0" smtClean="0"/>
                        <a:t>)</a:t>
                      </a:r>
                      <a:endParaRPr lang="ko-KR" altLang="en-US" sz="13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[</a:t>
            </a:r>
            <a:r>
              <a:rPr lang="ko-KR" altLang="en-US" dirty="0" smtClean="0"/>
              <a:t>참고</a:t>
            </a:r>
            <a:r>
              <a:rPr lang="en-US" altLang="ko-KR" dirty="0" smtClean="0"/>
              <a:t>] </a:t>
            </a:r>
            <a:r>
              <a:rPr lang="ko-KR" altLang="en-US" dirty="0" smtClean="0"/>
              <a:t>해외 </a:t>
            </a:r>
            <a:r>
              <a:rPr lang="en-US" altLang="ko-KR" dirty="0" smtClean="0"/>
              <a:t>DRM </a:t>
            </a:r>
            <a:r>
              <a:rPr lang="ko-KR" altLang="en-US" dirty="0" smtClean="0"/>
              <a:t>사용 현황</a:t>
            </a: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203960" y="1202690"/>
          <a:ext cx="7511444" cy="425862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70610"/>
                <a:gridCol w="1863090"/>
                <a:gridCol w="2045970"/>
                <a:gridCol w="2531774"/>
              </a:tblGrid>
              <a:tr h="52689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굴림" pitchFamily="50" charset="-127"/>
                          <a:ea typeface="굴림" pitchFamily="50" charset="-127"/>
                        </a:rPr>
                        <a:t>분류</a:t>
                      </a:r>
                      <a:endParaRPr lang="ko-KR" altLang="en-US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굴림" pitchFamily="50" charset="-127"/>
                          <a:ea typeface="굴림" pitchFamily="50" charset="-127"/>
                        </a:rPr>
                        <a:t>회사</a:t>
                      </a:r>
                      <a:endParaRPr lang="ko-KR" altLang="en-US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굴림" pitchFamily="50" charset="-127"/>
                          <a:ea typeface="굴림" pitchFamily="50" charset="-127"/>
                        </a:rPr>
                        <a:t>DRM</a:t>
                      </a:r>
                      <a:endParaRPr lang="ko-KR" altLang="en-US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굴림" pitchFamily="50" charset="-127"/>
                          <a:ea typeface="굴림" pitchFamily="50" charset="-127"/>
                        </a:rPr>
                        <a:t>비고</a:t>
                      </a:r>
                      <a:endParaRPr lang="ko-KR" altLang="en-US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</a:tr>
              <a:tr h="526891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err="1" smtClean="0">
                          <a:latin typeface="굴림" pitchFamily="50" charset="-127"/>
                          <a:ea typeface="굴림" pitchFamily="50" charset="-127"/>
                        </a:rPr>
                        <a:t>유통사</a:t>
                      </a:r>
                      <a:endParaRPr lang="ko-KR" altLang="en-US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700" b="1" dirty="0" smtClean="0">
                          <a:latin typeface="굴림" pitchFamily="50" charset="-127"/>
                          <a:ea typeface="굴림" pitchFamily="50" charset="-127"/>
                        </a:rPr>
                        <a:t>Amazon</a:t>
                      </a:r>
                      <a:endParaRPr lang="ko-KR" altLang="en-US" sz="1700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700" dirty="0" smtClean="0">
                          <a:latin typeface="굴림" pitchFamily="50" charset="-127"/>
                          <a:ea typeface="굴림" pitchFamily="50" charset="-127"/>
                        </a:rPr>
                        <a:t>자체</a:t>
                      </a:r>
                      <a:endParaRPr lang="ko-KR" altLang="en-US" sz="17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latinLnBrk="1">
                        <a:buFont typeface="Arial" pitchFamily="34" charset="0"/>
                        <a:buChar char="•"/>
                      </a:pPr>
                      <a:r>
                        <a:rPr lang="ko-KR" altLang="en-US" sz="1500" dirty="0" smtClean="0">
                          <a:latin typeface="굴림" pitchFamily="50" charset="-127"/>
                          <a:ea typeface="굴림" pitchFamily="50" charset="-127"/>
                        </a:rPr>
                        <a:t> 자체 파일 포맷 사용  </a:t>
                      </a:r>
                      <a:r>
                        <a:rPr lang="en-US" altLang="ko-KR" sz="1500" dirty="0" smtClean="0"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lang="en-US" altLang="ko-KR" sz="1500" dirty="0" err="1" smtClean="0">
                          <a:latin typeface="굴림" pitchFamily="50" charset="-127"/>
                          <a:ea typeface="굴림" pitchFamily="50" charset="-127"/>
                        </a:rPr>
                        <a:t>awz</a:t>
                      </a:r>
                      <a:r>
                        <a:rPr lang="en-US" altLang="ko-KR" sz="1500" dirty="0" smtClean="0"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  <a:endParaRPr lang="ko-KR" altLang="en-US" sz="15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</a:tr>
              <a:tr h="526891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700" b="1" dirty="0" smtClean="0">
                          <a:latin typeface="굴림" pitchFamily="50" charset="-127"/>
                          <a:ea typeface="굴림" pitchFamily="50" charset="-127"/>
                        </a:rPr>
                        <a:t>Barnes &amp; Noble</a:t>
                      </a:r>
                      <a:endParaRPr lang="ko-KR" altLang="en-US" sz="1700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700" dirty="0" smtClean="0">
                          <a:latin typeface="굴림" pitchFamily="50" charset="-127"/>
                          <a:ea typeface="굴림" pitchFamily="50" charset="-127"/>
                        </a:rPr>
                        <a:t>자체</a:t>
                      </a:r>
                      <a:endParaRPr lang="ko-KR" altLang="en-US" sz="17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latinLnBrk="1">
                        <a:buFont typeface="Arial" pitchFamily="34" charset="0"/>
                        <a:buChar char="•"/>
                      </a:pPr>
                      <a:r>
                        <a:rPr lang="ko-KR" altLang="en-US" sz="1500" dirty="0" smtClean="0">
                          <a:latin typeface="굴림" pitchFamily="50" charset="-127"/>
                          <a:ea typeface="굴림" pitchFamily="50" charset="-127"/>
                        </a:rPr>
                        <a:t> 자체 포맷 및 </a:t>
                      </a:r>
                      <a:r>
                        <a:rPr lang="en-US" altLang="ko-KR" sz="1500" dirty="0" err="1" smtClean="0">
                          <a:latin typeface="굴림" pitchFamily="50" charset="-127"/>
                          <a:ea typeface="굴림" pitchFamily="50" charset="-127"/>
                        </a:rPr>
                        <a:t>ePub</a:t>
                      </a:r>
                      <a:r>
                        <a:rPr lang="en-US" altLang="ko-KR" sz="1500" dirty="0" smtClean="0"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lang="ko-KR" altLang="en-US" sz="1500" dirty="0" smtClean="0">
                          <a:latin typeface="굴림" pitchFamily="50" charset="-127"/>
                          <a:ea typeface="굴림" pitchFamily="50" charset="-127"/>
                        </a:rPr>
                        <a:t>지원</a:t>
                      </a:r>
                      <a:endParaRPr lang="en-US" altLang="ko-KR" sz="15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l" latinLnBrk="1">
                        <a:buFont typeface="Arial" pitchFamily="34" charset="0"/>
                        <a:buChar char="•"/>
                      </a:pPr>
                      <a:r>
                        <a:rPr lang="en-US" altLang="ko-KR" sz="1500" dirty="0" smtClean="0">
                          <a:latin typeface="굴림" pitchFamily="50" charset="-127"/>
                          <a:ea typeface="굴림" pitchFamily="50" charset="-127"/>
                        </a:rPr>
                        <a:t> Adobe</a:t>
                      </a:r>
                      <a:r>
                        <a:rPr lang="en-US" altLang="ko-KR" sz="1500" baseline="0" dirty="0" smtClean="0"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lang="ko-KR" altLang="en-US" sz="1500" baseline="0" dirty="0" smtClean="0">
                          <a:latin typeface="굴림" pitchFamily="50" charset="-127"/>
                          <a:ea typeface="굴림" pitchFamily="50" charset="-127"/>
                        </a:rPr>
                        <a:t>포맷</a:t>
                      </a:r>
                      <a:r>
                        <a:rPr lang="en-US" altLang="ko-KR" sz="1500" baseline="0" dirty="0" smtClean="0"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lang="ko-KR" altLang="en-US" sz="1500" baseline="0" dirty="0" smtClean="0">
                          <a:latin typeface="굴림" pitchFamily="50" charset="-127"/>
                          <a:ea typeface="굴림" pitchFamily="50" charset="-127"/>
                        </a:rPr>
                        <a:t>일부 지원</a:t>
                      </a:r>
                      <a:endParaRPr lang="ko-KR" altLang="en-US" sz="15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</a:tr>
              <a:tr h="526891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700" b="1" dirty="0" err="1" smtClean="0">
                          <a:latin typeface="굴림" pitchFamily="50" charset="-127"/>
                          <a:ea typeface="굴림" pitchFamily="50" charset="-127"/>
                        </a:rPr>
                        <a:t>Fictionwise</a:t>
                      </a:r>
                      <a:endParaRPr lang="ko-KR" altLang="en-US" sz="1700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700" dirty="0" smtClean="0">
                          <a:latin typeface="굴림" pitchFamily="50" charset="-127"/>
                          <a:ea typeface="굴림" pitchFamily="50" charset="-127"/>
                        </a:rPr>
                        <a:t>자체</a:t>
                      </a:r>
                      <a:endParaRPr lang="ko-KR" altLang="en-US" sz="17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latinLnBrk="1">
                        <a:buFont typeface="Arial" pitchFamily="34" charset="0"/>
                        <a:buChar char="•"/>
                      </a:pPr>
                      <a:endParaRPr lang="ko-KR" altLang="en-US" sz="15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</a:tr>
              <a:tr h="526891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700" b="1" dirty="0" err="1" smtClean="0">
                          <a:latin typeface="굴림" pitchFamily="50" charset="-127"/>
                          <a:ea typeface="굴림" pitchFamily="50" charset="-127"/>
                        </a:rPr>
                        <a:t>eReader</a:t>
                      </a:r>
                      <a:endParaRPr lang="ko-KR" altLang="en-US" sz="1700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700" dirty="0" smtClean="0">
                          <a:latin typeface="굴림" pitchFamily="50" charset="-127"/>
                          <a:ea typeface="굴림" pitchFamily="50" charset="-127"/>
                        </a:rPr>
                        <a:t>자체</a:t>
                      </a:r>
                      <a:endParaRPr lang="ko-KR" altLang="en-US" sz="17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latinLnBrk="1">
                        <a:buFont typeface="Arial" pitchFamily="34" charset="0"/>
                        <a:buChar char="•"/>
                      </a:pPr>
                      <a:endParaRPr lang="ko-KR" altLang="en-US" sz="15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</a:tr>
              <a:tr h="526891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latin typeface="굴림" pitchFamily="50" charset="-127"/>
                          <a:ea typeface="굴림" pitchFamily="50" charset="-127"/>
                        </a:rPr>
                        <a:t>출판사</a:t>
                      </a:r>
                      <a:endParaRPr lang="ko-KR" altLang="en-US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700" b="1" dirty="0" err="1" smtClean="0">
                          <a:latin typeface="굴림" pitchFamily="50" charset="-127"/>
                          <a:ea typeface="굴림" pitchFamily="50" charset="-127"/>
                        </a:rPr>
                        <a:t>McGrow</a:t>
                      </a:r>
                      <a:r>
                        <a:rPr lang="en-US" altLang="ko-KR" sz="1700" b="1" baseline="0" dirty="0" smtClean="0">
                          <a:latin typeface="굴림" pitchFamily="50" charset="-127"/>
                          <a:ea typeface="굴림" pitchFamily="50" charset="-127"/>
                        </a:rPr>
                        <a:t> Hill</a:t>
                      </a:r>
                      <a:endParaRPr lang="ko-KR" altLang="en-US" sz="1700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700" dirty="0" smtClean="0">
                          <a:latin typeface="굴림" pitchFamily="50" charset="-127"/>
                          <a:ea typeface="굴림" pitchFamily="50" charset="-127"/>
                        </a:rPr>
                        <a:t>Adobe DRM</a:t>
                      </a:r>
                      <a:endParaRPr lang="ko-KR" altLang="en-US" sz="17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l" latinLnBrk="1">
                        <a:buFont typeface="Arial" pitchFamily="34" charset="0"/>
                        <a:buChar char="•"/>
                      </a:pPr>
                      <a:r>
                        <a:rPr lang="ko-KR" altLang="en-US" sz="1500" dirty="0" smtClean="0">
                          <a:latin typeface="굴림" pitchFamily="50" charset="-127"/>
                          <a:ea typeface="굴림" pitchFamily="50" charset="-127"/>
                        </a:rPr>
                        <a:t> 자사 홈페이지에서 직접 판매</a:t>
                      </a:r>
                      <a:r>
                        <a:rPr lang="en-US" altLang="ko-KR" sz="1500" baseline="0" dirty="0" smtClean="0"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lang="ko-KR" altLang="en-US" sz="1500" baseline="0" dirty="0" smtClean="0">
                          <a:latin typeface="굴림" pitchFamily="50" charset="-127"/>
                          <a:ea typeface="굴림" pitchFamily="50" charset="-127"/>
                        </a:rPr>
                        <a:t>시 </a:t>
                      </a:r>
                      <a:r>
                        <a:rPr lang="en-US" altLang="ko-KR" sz="1500" baseline="0" dirty="0" smtClean="0">
                          <a:latin typeface="굴림" pitchFamily="50" charset="-127"/>
                          <a:ea typeface="굴림" pitchFamily="50" charset="-127"/>
                        </a:rPr>
                        <a:t>Adobe </a:t>
                      </a:r>
                      <a:r>
                        <a:rPr lang="ko-KR" altLang="en-US" sz="1500" baseline="0" dirty="0" smtClean="0">
                          <a:latin typeface="굴림" pitchFamily="50" charset="-127"/>
                          <a:ea typeface="굴림" pitchFamily="50" charset="-127"/>
                        </a:rPr>
                        <a:t>사용</a:t>
                      </a:r>
                      <a:endParaRPr lang="en-US" altLang="ko-KR" sz="1500" baseline="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l" latinLnBrk="1">
                        <a:buFont typeface="Arial" pitchFamily="34" charset="0"/>
                        <a:buChar char="•"/>
                      </a:pPr>
                      <a:r>
                        <a:rPr lang="en-US" altLang="ko-KR" sz="1500" baseline="0" dirty="0" smtClean="0"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lang="ko-KR" altLang="en-US" sz="1500" baseline="0" dirty="0" err="1" smtClean="0">
                          <a:latin typeface="굴림" pitchFamily="50" charset="-127"/>
                          <a:ea typeface="굴림" pitchFamily="50" charset="-127"/>
                        </a:rPr>
                        <a:t>유통사에는</a:t>
                      </a:r>
                      <a:r>
                        <a:rPr lang="ko-KR" altLang="en-US" sz="1500" baseline="0" dirty="0" smtClean="0"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lang="en-US" altLang="ko-KR" sz="1500" baseline="0" dirty="0" smtClean="0">
                          <a:latin typeface="굴림" pitchFamily="50" charset="-127"/>
                          <a:ea typeface="굴림" pitchFamily="50" charset="-127"/>
                        </a:rPr>
                        <a:t>raw file (PDF </a:t>
                      </a:r>
                      <a:r>
                        <a:rPr lang="ko-KR" altLang="en-US" sz="1500" baseline="0" dirty="0" smtClean="0">
                          <a:latin typeface="굴림" pitchFamily="50" charset="-127"/>
                          <a:ea typeface="굴림" pitchFamily="50" charset="-127"/>
                        </a:rPr>
                        <a:t>등</a:t>
                      </a:r>
                      <a:r>
                        <a:rPr lang="en-US" altLang="ko-KR" sz="1500" baseline="0" dirty="0" smtClean="0">
                          <a:latin typeface="굴림" pitchFamily="50" charset="-127"/>
                          <a:ea typeface="굴림" pitchFamily="50" charset="-127"/>
                        </a:rPr>
                        <a:t>) </a:t>
                      </a:r>
                      <a:r>
                        <a:rPr lang="ko-KR" altLang="en-US" sz="1500" baseline="0" dirty="0" smtClean="0">
                          <a:latin typeface="굴림" pitchFamily="50" charset="-127"/>
                          <a:ea typeface="굴림" pitchFamily="50" charset="-127"/>
                        </a:rPr>
                        <a:t>제공</a:t>
                      </a:r>
                      <a:endParaRPr lang="ko-KR" altLang="en-US" sz="15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</a:tr>
              <a:tr h="526891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700" b="1" dirty="0" err="1" smtClean="0">
                          <a:latin typeface="굴림" pitchFamily="50" charset="-127"/>
                          <a:ea typeface="굴림" pitchFamily="50" charset="-127"/>
                        </a:rPr>
                        <a:t>Happer</a:t>
                      </a:r>
                      <a:r>
                        <a:rPr lang="en-US" altLang="ko-KR" sz="1700" b="1" baseline="0" dirty="0" smtClean="0">
                          <a:latin typeface="굴림" pitchFamily="50" charset="-127"/>
                          <a:ea typeface="굴림" pitchFamily="50" charset="-127"/>
                        </a:rPr>
                        <a:t> Collins</a:t>
                      </a:r>
                      <a:endParaRPr lang="ko-KR" altLang="en-US" sz="1700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700" dirty="0" smtClean="0">
                          <a:latin typeface="굴림" pitchFamily="50" charset="-127"/>
                          <a:ea typeface="굴림" pitchFamily="50" charset="-127"/>
                        </a:rPr>
                        <a:t>Adobe DRM</a:t>
                      </a:r>
                      <a:endParaRPr lang="ko-KR" altLang="en-US" sz="1700" dirty="0" smtClean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</a:tr>
              <a:tr h="526891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700" b="1" dirty="0" err="1" smtClean="0">
                          <a:latin typeface="굴림" pitchFamily="50" charset="-127"/>
                          <a:ea typeface="굴림" pitchFamily="50" charset="-127"/>
                        </a:rPr>
                        <a:t>Waterfent</a:t>
                      </a:r>
                      <a:endParaRPr lang="ko-KR" altLang="en-US" sz="1700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700" dirty="0" smtClean="0">
                          <a:latin typeface="굴림" pitchFamily="50" charset="-127"/>
                          <a:ea typeface="굴림" pitchFamily="50" charset="-127"/>
                        </a:rPr>
                        <a:t>Adobe DRM</a:t>
                      </a:r>
                      <a:endParaRPr lang="ko-KR" altLang="en-US" sz="1700" dirty="0" smtClean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KEPH_chw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KEPH_chwn</Template>
  <TotalTime>177</TotalTime>
  <Words>482</Words>
  <Application>Microsoft Office PowerPoint</Application>
  <PresentationFormat>화면 슬라이드 쇼(4:3)</PresentationFormat>
  <Paragraphs>132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KEPH_chwn</vt:lpstr>
      <vt:lpstr>한국이퍼브 보안 정책 (DRM) 소개</vt:lpstr>
      <vt:lpstr>DRM이란?</vt:lpstr>
      <vt:lpstr>DRM이 왜 중요한가?</vt:lpstr>
      <vt:lpstr>한국이퍼브 보안 정책의 특징</vt:lpstr>
      <vt:lpstr>보안 체계 개요</vt:lpstr>
      <vt:lpstr>DRM 기술 비교</vt:lpstr>
      <vt:lpstr>[참고] 해외 DRM 사용 현황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보안정책</dc:title>
  <dc:creator>chwn</dc:creator>
  <cp:lastModifiedBy>joo</cp:lastModifiedBy>
  <cp:revision>75</cp:revision>
  <dcterms:created xsi:type="dcterms:W3CDTF">2010-01-17T10:36:14Z</dcterms:created>
  <dcterms:modified xsi:type="dcterms:W3CDTF">2010-03-15T09:03:54Z</dcterms:modified>
</cp:coreProperties>
</file>